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71" r:id="rId5"/>
    <p:sldId id="260" r:id="rId6"/>
    <p:sldId id="272" r:id="rId7"/>
    <p:sldId id="262" r:id="rId8"/>
    <p:sldId id="263" r:id="rId9"/>
    <p:sldId id="264" r:id="rId10"/>
    <p:sldId id="273" r:id="rId11"/>
    <p:sldId id="266" r:id="rId12"/>
    <p:sldId id="267" r:id="rId13"/>
    <p:sldId id="268" r:id="rId14"/>
    <p:sldId id="269" r:id="rId15"/>
  </p:sldIdLst>
  <p:sldSz cx="18288000" cy="10287000"/>
  <p:notesSz cx="6858000" cy="9144000"/>
  <p:embeddedFontLst>
    <p:embeddedFont>
      <p:font typeface="Berry Bold "/>
      <p:regular r:id="rId17"/>
    </p:embeddedFont>
    <p:embeddedFont>
      <p:font typeface="Barlow Bold"/>
      <p:bold r:id="rId18"/>
    </p:embeddedFont>
    <p:embeddedFont>
      <p:font typeface="Canva Sans Bold"/>
      <p:regular r:id="rId19"/>
    </p:embeddedFont>
    <p:embeddedFont>
      <p:font typeface="Montserrat" panose="00000500000000000000" pitchFamily="2" charset="0"/>
      <p:regular r:id="rId20"/>
      <p:bold r:id="rId21"/>
      <p:italic r:id="rId22"/>
      <p:boldItalic r:id="rId23"/>
    </p:embeddedFont>
    <p:embeddedFont>
      <p:font typeface="Montserrat Bold" panose="00000800000000000000" pitchFamily="2" charset="0"/>
      <p:regular r:id="rId24"/>
      <p:bold r:id="rId25"/>
    </p:embeddedFont>
    <p:embeddedFont>
      <p:font typeface="Montserrat Light" panose="00000400000000000000" pitchFamily="2" charset="0"/>
      <p:regular r:id="rId26"/>
      <p:italic r:id="rId27"/>
    </p:embeddedFont>
    <p:embeddedFont>
      <p:font typeface="Montserrat Medium" panose="00000600000000000000" pitchFamily="2" charset="0"/>
      <p:regular r:id="rId28"/>
      <p:italic r:id="rId29"/>
    </p:embeddedFont>
    <p:embeddedFont>
      <p:font typeface="Montserrat Semi-Bold"/>
      <p:regular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EC8C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60" d="100"/>
          <a:sy n="60" d="100"/>
        </p:scale>
        <p:origin x="370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4653F1-C284-4915-B519-6B3AB5DD7818}" type="datetimeFigureOut">
              <a:rPr lang="en-US" smtClean="0"/>
              <a:t>11/14/2024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2B5716-603A-4BD9-8ECE-1F56EA8AB2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2564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3.png"/><Relationship Id="rId4" Type="http://schemas.openxmlformats.org/officeDocument/2006/relationships/image" Target="../media/image15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1.jpe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3.png"/><Relationship Id="rId4" Type="http://schemas.openxmlformats.org/officeDocument/2006/relationships/image" Target="../media/image1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B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304800" y="7245905"/>
            <a:ext cx="8662051" cy="5"/>
          </a:xfrm>
          <a:prstGeom prst="line">
            <a:avLst/>
          </a:prstGeom>
          <a:ln w="47625" cap="rnd">
            <a:solidFill>
              <a:srgbClr val="343434"/>
            </a:solidFill>
            <a:prstDash val="sysDot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>
            <a:off x="-1689317" y="3223513"/>
            <a:ext cx="11552789" cy="3190679"/>
            <a:chOff x="0" y="-133350"/>
            <a:chExt cx="15403719" cy="4254238"/>
          </a:xfrm>
        </p:grpSpPr>
        <p:sp>
          <p:nvSpPr>
            <p:cNvPr id="4" name="TextBox 4"/>
            <p:cNvSpPr txBox="1"/>
            <p:nvPr/>
          </p:nvSpPr>
          <p:spPr>
            <a:xfrm>
              <a:off x="0" y="-133350"/>
              <a:ext cx="15403719" cy="25717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200"/>
                </a:lnSpc>
              </a:pPr>
              <a:r>
                <a:rPr lang="en-US" sz="11999" spc="-119" dirty="0">
                  <a:solidFill>
                    <a:srgbClr val="FFFFFF"/>
                  </a:solidFill>
                  <a:latin typeface="Berry Bold "/>
                  <a:ea typeface="Berry Bold "/>
                  <a:cs typeface="Berry Bold "/>
                  <a:sym typeface="Berry Bold "/>
                </a:rPr>
                <a:t>  </a:t>
              </a:r>
              <a:r>
                <a:rPr lang="en-US" sz="11999" spc="-119" dirty="0" err="1">
                  <a:solidFill>
                    <a:srgbClr val="FFFFFF"/>
                  </a:solidFill>
                  <a:latin typeface="Berry Bold "/>
                  <a:ea typeface="Berry Bold "/>
                  <a:cs typeface="Berry Bold "/>
                  <a:sym typeface="Berry Bold "/>
                </a:rPr>
                <a:t>Eco</a:t>
              </a:r>
              <a:r>
                <a:rPr lang="en-US" sz="11999" spc="-119" dirty="0" err="1">
                  <a:solidFill>
                    <a:srgbClr val="4EC8CA"/>
                  </a:solidFill>
                  <a:latin typeface="Berry Bold "/>
                  <a:ea typeface="Berry Bold "/>
                  <a:cs typeface="Berry Bold "/>
                  <a:sym typeface="Berry Bold "/>
                </a:rPr>
                <a:t>Track</a:t>
              </a:r>
              <a:endParaRPr lang="en-US" sz="11999" spc="-119" dirty="0">
                <a:solidFill>
                  <a:srgbClr val="4EC8CA"/>
                </a:solidFill>
                <a:latin typeface="Berry Bold "/>
                <a:ea typeface="Berry Bold "/>
                <a:cs typeface="Berry Bold "/>
                <a:sym typeface="Berry Bold 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492196" y="3377938"/>
              <a:ext cx="12419328" cy="7429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  <a:spcBef>
                  <a:spcPct val="0"/>
                </a:spcBef>
              </a:pPr>
              <a:endParaRPr/>
            </a:p>
          </p:txBody>
        </p:sp>
        <p:sp>
          <p:nvSpPr>
            <p:cNvPr id="6" name="AutoShape 6"/>
            <p:cNvSpPr/>
            <p:nvPr/>
          </p:nvSpPr>
          <p:spPr>
            <a:xfrm>
              <a:off x="2561749" y="2846825"/>
              <a:ext cx="11955800" cy="1"/>
            </a:xfrm>
            <a:prstGeom prst="line">
              <a:avLst/>
            </a:prstGeom>
            <a:ln w="63500" cap="rnd">
              <a:solidFill>
                <a:srgbClr val="343434"/>
              </a:solidFill>
              <a:prstDash val="sysDot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 dirty="0"/>
            </a:p>
          </p:txBody>
        </p:sp>
      </p:grpSp>
      <p:sp>
        <p:nvSpPr>
          <p:cNvPr id="7" name="Freeform 7"/>
          <p:cNvSpPr/>
          <p:nvPr/>
        </p:nvSpPr>
        <p:spPr>
          <a:xfrm>
            <a:off x="9321150" y="0"/>
            <a:ext cx="8966850" cy="10287000"/>
          </a:xfrm>
          <a:custGeom>
            <a:avLst/>
            <a:gdLst/>
            <a:ahLst/>
            <a:cxnLst/>
            <a:rect l="l" t="t" r="r" b="b"/>
            <a:pathLst>
              <a:path w="8966850" h="10287000">
                <a:moveTo>
                  <a:pt x="0" y="0"/>
                </a:moveTo>
                <a:lnTo>
                  <a:pt x="8966850" y="0"/>
                </a:lnTo>
                <a:lnTo>
                  <a:pt x="896685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3198" t="-3694" b="-3694"/>
            </a:stretch>
          </a:blipFill>
        </p:spPr>
      </p:sp>
      <p:sp>
        <p:nvSpPr>
          <p:cNvPr id="8" name="Freeform 8"/>
          <p:cNvSpPr/>
          <p:nvPr/>
        </p:nvSpPr>
        <p:spPr>
          <a:xfrm rot="96925">
            <a:off x="12172283" y="1091317"/>
            <a:ext cx="2966694" cy="5390060"/>
          </a:xfrm>
          <a:custGeom>
            <a:avLst/>
            <a:gdLst/>
            <a:ahLst/>
            <a:cxnLst/>
            <a:rect l="l" t="t" r="r" b="b"/>
            <a:pathLst>
              <a:path w="2966694" h="5390060">
                <a:moveTo>
                  <a:pt x="0" y="0"/>
                </a:moveTo>
                <a:lnTo>
                  <a:pt x="2966694" y="0"/>
                </a:lnTo>
                <a:lnTo>
                  <a:pt x="2966694" y="5390060"/>
                </a:lnTo>
                <a:lnTo>
                  <a:pt x="0" y="53900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6543" b="-6543"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0" y="0"/>
            <a:ext cx="2463932" cy="1231966"/>
          </a:xfrm>
          <a:custGeom>
            <a:avLst/>
            <a:gdLst/>
            <a:ahLst/>
            <a:cxnLst/>
            <a:rect l="l" t="t" r="r" b="b"/>
            <a:pathLst>
              <a:path w="2463932" h="1231966">
                <a:moveTo>
                  <a:pt x="0" y="0"/>
                </a:moveTo>
                <a:lnTo>
                  <a:pt x="2463932" y="0"/>
                </a:lnTo>
                <a:lnTo>
                  <a:pt x="2463932" y="1231966"/>
                </a:lnTo>
                <a:lnTo>
                  <a:pt x="0" y="123196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01335" y="5779191"/>
            <a:ext cx="8986481" cy="1146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2799" b="1" spc="305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Sustainable Pathways: Efficiency Meets </a:t>
            </a:r>
          </a:p>
          <a:p>
            <a:pPr algn="ctr">
              <a:lnSpc>
                <a:spcPts val="4759"/>
              </a:lnSpc>
            </a:pPr>
            <a:r>
              <a:rPr lang="en-US" sz="2799" b="1" spc="305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Eco-Friendly Solutions</a:t>
            </a:r>
          </a:p>
        </p:txBody>
      </p:sp>
    </p:spTree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34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AutoShape 2"/>
          <p:cNvSpPr/>
          <p:nvPr/>
        </p:nvSpPr>
        <p:spPr>
          <a:xfrm>
            <a:off x="1028561" y="4458693"/>
            <a:ext cx="16230739" cy="0"/>
          </a:xfrm>
          <a:prstGeom prst="line">
            <a:avLst/>
          </a:prstGeom>
          <a:ln w="47625" cap="rnd">
            <a:solidFill>
              <a:srgbClr val="343434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17" name="AutoShape 3"/>
          <p:cNvSpPr/>
          <p:nvPr/>
        </p:nvSpPr>
        <p:spPr>
          <a:xfrm>
            <a:off x="838728" y="6824119"/>
            <a:ext cx="16230739" cy="0"/>
          </a:xfrm>
          <a:prstGeom prst="line">
            <a:avLst/>
          </a:prstGeom>
          <a:ln w="47625" cap="rnd">
            <a:solidFill>
              <a:srgbClr val="343434"/>
            </a:solidFill>
            <a:prstDash val="sysDot"/>
            <a:headEnd type="none" w="sm" len="sm"/>
            <a:tailEnd type="none" w="sm" len="sm"/>
          </a:ln>
        </p:spPr>
      </p:sp>
      <p:pic>
        <p:nvPicPr>
          <p:cNvPr id="18" name="Picture 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/>
          <a:stretch>
            <a:fillRect/>
          </a:stretch>
        </p:blipFill>
        <p:spPr>
          <a:xfrm>
            <a:off x="14464893" y="425923"/>
            <a:ext cx="3514093" cy="2411547"/>
          </a:xfrm>
          <a:prstGeom prst="rect">
            <a:avLst/>
          </a:prstGeom>
        </p:spPr>
      </p:pic>
      <p:sp>
        <p:nvSpPr>
          <p:cNvPr id="19" name="TextBox 5"/>
          <p:cNvSpPr txBox="1"/>
          <p:nvPr/>
        </p:nvSpPr>
        <p:spPr>
          <a:xfrm>
            <a:off x="9614667" y="2490159"/>
            <a:ext cx="7454800" cy="12344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399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1)QR Code Integration</a:t>
            </a:r>
          </a:p>
          <a:p>
            <a:pPr algn="l">
              <a:lnSpc>
                <a:spcPts val="3359"/>
              </a:lnSpc>
            </a:pPr>
            <a:r>
              <a:rPr lang="en-US" sz="2399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2AR for Virtual Try On</a:t>
            </a:r>
          </a:p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3)Real Time Tracking</a:t>
            </a:r>
          </a:p>
        </p:txBody>
      </p:sp>
      <p:sp>
        <p:nvSpPr>
          <p:cNvPr id="20" name="TextBox 6"/>
          <p:cNvSpPr txBox="1"/>
          <p:nvPr/>
        </p:nvSpPr>
        <p:spPr>
          <a:xfrm>
            <a:off x="838728" y="2770794"/>
            <a:ext cx="6398005" cy="552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39"/>
              </a:lnSpc>
            </a:pPr>
            <a:r>
              <a:rPr lang="en-US" sz="3199" spc="-31">
                <a:solidFill>
                  <a:srgbClr val="4EC8CA"/>
                </a:solidFill>
                <a:latin typeface="Berry Bold "/>
                <a:ea typeface="Berry Bold "/>
                <a:cs typeface="Berry Bold "/>
                <a:sym typeface="Berry Bold "/>
              </a:rPr>
              <a:t>Technical Feasibility</a:t>
            </a:r>
          </a:p>
        </p:txBody>
      </p:sp>
      <p:sp>
        <p:nvSpPr>
          <p:cNvPr id="21" name="TextBox 7"/>
          <p:cNvSpPr txBox="1"/>
          <p:nvPr/>
        </p:nvSpPr>
        <p:spPr>
          <a:xfrm>
            <a:off x="9614667" y="4707438"/>
            <a:ext cx="7821506" cy="1653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399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1)Cost Effective Developement</a:t>
            </a:r>
          </a:p>
          <a:p>
            <a:pPr algn="l">
              <a:lnSpc>
                <a:spcPts val="3359"/>
              </a:lnSpc>
            </a:pPr>
            <a:r>
              <a:rPr lang="en-US" sz="2399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2)Potential Saving with Paperless invoicing, Reusable Packaging</a:t>
            </a:r>
          </a:p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3)High ROI due to cost saving in Operations</a:t>
            </a:r>
          </a:p>
        </p:txBody>
      </p:sp>
      <p:sp>
        <p:nvSpPr>
          <p:cNvPr id="22" name="TextBox 8"/>
          <p:cNvSpPr txBox="1"/>
          <p:nvPr/>
        </p:nvSpPr>
        <p:spPr>
          <a:xfrm>
            <a:off x="838728" y="5486583"/>
            <a:ext cx="6398005" cy="552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39"/>
              </a:lnSpc>
            </a:pPr>
            <a:r>
              <a:rPr lang="en-US" sz="3199" spc="-31">
                <a:solidFill>
                  <a:srgbClr val="4EC8CA"/>
                </a:solidFill>
                <a:latin typeface="Berry Bold "/>
                <a:ea typeface="Berry Bold "/>
                <a:cs typeface="Berry Bold "/>
                <a:sym typeface="Berry Bold "/>
              </a:rPr>
              <a:t>Economic Feasibility</a:t>
            </a:r>
          </a:p>
        </p:txBody>
      </p:sp>
      <p:sp>
        <p:nvSpPr>
          <p:cNvPr id="23" name="TextBox 9"/>
          <p:cNvSpPr txBox="1"/>
          <p:nvPr/>
        </p:nvSpPr>
        <p:spPr>
          <a:xfrm>
            <a:off x="9614667" y="6997672"/>
            <a:ext cx="8033809" cy="2910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399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1)Scalability - The solution can scale across multiple sectors (e-commerce, fashion, electronics).</a:t>
            </a:r>
          </a:p>
          <a:p>
            <a:pPr algn="l">
              <a:lnSpc>
                <a:spcPts val="3359"/>
              </a:lnSpc>
            </a:pPr>
            <a:r>
              <a:rPr lang="en-US" sz="2399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2)Additional resources needed for customer support and packaging return logistics.</a:t>
            </a:r>
          </a:p>
          <a:p>
            <a:pPr algn="l">
              <a:lnSpc>
                <a:spcPts val="3359"/>
              </a:lnSpc>
            </a:pPr>
            <a:r>
              <a:rPr lang="en-US" sz="2399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3)Challenge in Establishing a network for packaging return logistics with partners and suppliers.</a:t>
            </a:r>
          </a:p>
          <a:p>
            <a:pPr algn="l">
              <a:lnSpc>
                <a:spcPts val="3359"/>
              </a:lnSpc>
            </a:pPr>
            <a:endParaRPr lang="en-US" sz="2399">
              <a:solidFill>
                <a:srgbClr val="FFFFF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24" name="TextBox 10"/>
          <p:cNvSpPr txBox="1"/>
          <p:nvPr/>
        </p:nvSpPr>
        <p:spPr>
          <a:xfrm>
            <a:off x="719895" y="7919692"/>
            <a:ext cx="6398005" cy="552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39"/>
              </a:lnSpc>
            </a:pPr>
            <a:r>
              <a:rPr lang="en-US" sz="3199" spc="-31">
                <a:solidFill>
                  <a:srgbClr val="4EC8CA"/>
                </a:solidFill>
                <a:latin typeface="Berry Bold "/>
                <a:ea typeface="Berry Bold "/>
                <a:cs typeface="Berry Bold "/>
                <a:sym typeface="Berry Bold "/>
              </a:rPr>
              <a:t>Operational Feasibility</a:t>
            </a:r>
          </a:p>
        </p:txBody>
      </p:sp>
      <p:grpSp>
        <p:nvGrpSpPr>
          <p:cNvPr id="25" name="Group 11"/>
          <p:cNvGrpSpPr/>
          <p:nvPr/>
        </p:nvGrpSpPr>
        <p:grpSpPr>
          <a:xfrm>
            <a:off x="838728" y="1028700"/>
            <a:ext cx="13970688" cy="1903112"/>
            <a:chOff x="0" y="0"/>
            <a:chExt cx="18627584" cy="2537483"/>
          </a:xfrm>
        </p:grpSpPr>
        <p:sp>
          <p:nvSpPr>
            <p:cNvPr id="26" name="TextBox 12"/>
            <p:cNvSpPr txBox="1"/>
            <p:nvPr/>
          </p:nvSpPr>
          <p:spPr>
            <a:xfrm>
              <a:off x="0" y="-142875"/>
              <a:ext cx="18627584" cy="16012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8640"/>
                </a:lnSpc>
              </a:pPr>
              <a:r>
                <a:rPr lang="en-US" sz="7200">
                  <a:solidFill>
                    <a:srgbClr val="FFFFFF"/>
                  </a:solidFill>
                  <a:latin typeface="Berry Bold "/>
                  <a:ea typeface="Berry Bold "/>
                  <a:cs typeface="Berry Bold "/>
                  <a:sym typeface="Berry Bold "/>
                </a:rPr>
                <a:t>Feasibility</a:t>
              </a:r>
            </a:p>
          </p:txBody>
        </p:sp>
        <p:sp>
          <p:nvSpPr>
            <p:cNvPr id="27" name="TextBox 13"/>
            <p:cNvSpPr txBox="1"/>
            <p:nvPr/>
          </p:nvSpPr>
          <p:spPr>
            <a:xfrm>
              <a:off x="0" y="1794533"/>
              <a:ext cx="18627584" cy="7429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8" name="Freeform 14"/>
          <p:cNvSpPr/>
          <p:nvPr/>
        </p:nvSpPr>
        <p:spPr>
          <a:xfrm>
            <a:off x="0" y="0"/>
            <a:ext cx="2463932" cy="1231966"/>
          </a:xfrm>
          <a:custGeom>
            <a:avLst/>
            <a:gdLst/>
            <a:ahLst/>
            <a:cxnLst/>
            <a:rect l="l" t="t" r="r" b="b"/>
            <a:pathLst>
              <a:path w="2463932" h="1231966">
                <a:moveTo>
                  <a:pt x="0" y="0"/>
                </a:moveTo>
                <a:lnTo>
                  <a:pt x="2463932" y="0"/>
                </a:lnTo>
                <a:lnTo>
                  <a:pt x="2463932" y="1231966"/>
                </a:lnTo>
                <a:lnTo>
                  <a:pt x="0" y="123196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39236815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video>
              <p:cMediaNode vol="0">
                <p:cTn id="2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34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347558" y="4072761"/>
            <a:ext cx="6481706" cy="4675893"/>
            <a:chOff x="0" y="0"/>
            <a:chExt cx="8642275" cy="6234524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2774403"/>
              <a:ext cx="312560" cy="312560"/>
              <a:chOff x="0" y="0"/>
              <a:chExt cx="635000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4EC8CA"/>
              </a:solidFill>
            </p:spPr>
          </p:sp>
        </p:grpSp>
        <p:grpSp>
          <p:nvGrpSpPr>
            <p:cNvPr id="5" name="Group 5"/>
            <p:cNvGrpSpPr/>
            <p:nvPr/>
          </p:nvGrpSpPr>
          <p:grpSpPr>
            <a:xfrm>
              <a:off x="0" y="3967678"/>
              <a:ext cx="312560" cy="312560"/>
              <a:chOff x="0" y="0"/>
              <a:chExt cx="6350000" cy="63500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4EC8CA"/>
              </a:solidFill>
            </p:spPr>
          </p:sp>
        </p:grpSp>
        <p:grpSp>
          <p:nvGrpSpPr>
            <p:cNvPr id="7" name="Group 7"/>
            <p:cNvGrpSpPr/>
            <p:nvPr/>
          </p:nvGrpSpPr>
          <p:grpSpPr>
            <a:xfrm>
              <a:off x="0" y="5122934"/>
              <a:ext cx="312560" cy="312560"/>
              <a:chOff x="0" y="0"/>
              <a:chExt cx="6350000" cy="63500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4EC8CA"/>
              </a:solidFill>
            </p:spPr>
          </p:sp>
        </p:grpSp>
        <p:sp>
          <p:nvSpPr>
            <p:cNvPr id="9" name="TextBox 9"/>
            <p:cNvSpPr txBox="1"/>
            <p:nvPr/>
          </p:nvSpPr>
          <p:spPr>
            <a:xfrm>
              <a:off x="0" y="-200025"/>
              <a:ext cx="8642275" cy="12367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7217"/>
                </a:lnSpc>
                <a:spcBef>
                  <a:spcPct val="0"/>
                </a:spcBef>
              </a:pPr>
              <a:r>
                <a:rPr lang="en-US" sz="5155">
                  <a:solidFill>
                    <a:srgbClr val="FFFFFF"/>
                  </a:solidFill>
                  <a:latin typeface="Berry Bold "/>
                  <a:ea typeface="Berry Bold "/>
                  <a:cs typeface="Berry Bold "/>
                  <a:sym typeface="Berry Bold "/>
                </a:rPr>
                <a:t>UX - User Experience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836331" y="2580414"/>
              <a:ext cx="7005805" cy="6324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041"/>
                </a:lnSpc>
                <a:spcBef>
                  <a:spcPct val="0"/>
                </a:spcBef>
              </a:pPr>
              <a:r>
                <a:rPr lang="en-US" sz="2886">
                  <a:solidFill>
                    <a:srgbClr val="FFFFFF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Progresssive Disclosure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836331" y="3773689"/>
              <a:ext cx="7005805" cy="6324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041"/>
                </a:lnSpc>
                <a:spcBef>
                  <a:spcPct val="0"/>
                </a:spcBef>
              </a:pPr>
              <a:r>
                <a:rPr lang="en-US" sz="2886">
                  <a:solidFill>
                    <a:srgbClr val="FFFFFF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Hassle Free QR Code Access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836331" y="4928945"/>
              <a:ext cx="7005805" cy="13055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041"/>
                </a:lnSpc>
                <a:spcBef>
                  <a:spcPct val="0"/>
                </a:spcBef>
              </a:pPr>
              <a:r>
                <a:rPr lang="en-US" sz="2886">
                  <a:solidFill>
                    <a:srgbClr val="FFFFFF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One-Click Return for Packaging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443606" y="4072761"/>
            <a:ext cx="6286535" cy="4051149"/>
            <a:chOff x="0" y="0"/>
            <a:chExt cx="8382047" cy="5401531"/>
          </a:xfrm>
        </p:grpSpPr>
        <p:grpSp>
          <p:nvGrpSpPr>
            <p:cNvPr id="14" name="Group 14"/>
            <p:cNvGrpSpPr/>
            <p:nvPr/>
          </p:nvGrpSpPr>
          <p:grpSpPr>
            <a:xfrm>
              <a:off x="0" y="2690863"/>
              <a:ext cx="303148" cy="303148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4EC8CA"/>
              </a:solidFill>
            </p:spPr>
          </p:sp>
        </p:grpSp>
        <p:grpSp>
          <p:nvGrpSpPr>
            <p:cNvPr id="16" name="Group 16"/>
            <p:cNvGrpSpPr/>
            <p:nvPr/>
          </p:nvGrpSpPr>
          <p:grpSpPr>
            <a:xfrm>
              <a:off x="0" y="3848207"/>
              <a:ext cx="303148" cy="303148"/>
              <a:chOff x="0" y="0"/>
              <a:chExt cx="6350000" cy="63500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4EC8CA"/>
              </a:solidFill>
            </p:spPr>
          </p:sp>
        </p:grpSp>
        <p:grpSp>
          <p:nvGrpSpPr>
            <p:cNvPr id="18" name="Group 18"/>
            <p:cNvGrpSpPr/>
            <p:nvPr/>
          </p:nvGrpSpPr>
          <p:grpSpPr>
            <a:xfrm>
              <a:off x="0" y="4968677"/>
              <a:ext cx="303148" cy="303148"/>
              <a:chOff x="0" y="0"/>
              <a:chExt cx="6350000" cy="63500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4EC8CA"/>
              </a:solidFill>
            </p:spPr>
          </p:sp>
        </p:grpSp>
        <p:sp>
          <p:nvSpPr>
            <p:cNvPr id="20" name="TextBox 20"/>
            <p:cNvSpPr txBox="1"/>
            <p:nvPr/>
          </p:nvSpPr>
          <p:spPr>
            <a:xfrm>
              <a:off x="803404" y="2510519"/>
              <a:ext cx="6814915" cy="6131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919"/>
                </a:lnSpc>
                <a:spcBef>
                  <a:spcPct val="0"/>
                </a:spcBef>
              </a:pPr>
              <a:r>
                <a:rPr lang="en-US" sz="2799">
                  <a:solidFill>
                    <a:srgbClr val="FFFFFF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QR Code Scanning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803404" y="3667863"/>
              <a:ext cx="6814915" cy="6131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919"/>
                </a:lnSpc>
                <a:spcBef>
                  <a:spcPct val="0"/>
                </a:spcBef>
              </a:pPr>
              <a:r>
                <a:rPr lang="en-US" sz="2799">
                  <a:solidFill>
                    <a:srgbClr val="FFFFFF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Reusable Packaging Option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803404" y="4788333"/>
              <a:ext cx="6814915" cy="6131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919"/>
                </a:lnSpc>
                <a:spcBef>
                  <a:spcPct val="0"/>
                </a:spcBef>
              </a:pPr>
              <a:r>
                <a:rPr lang="en-US" sz="2799">
                  <a:solidFill>
                    <a:srgbClr val="FFFFFF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Virtual AI Try On Interface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95250"/>
              <a:ext cx="8382047" cy="11070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7000"/>
                </a:lnSpc>
                <a:spcBef>
                  <a:spcPct val="0"/>
                </a:spcBef>
              </a:pPr>
              <a:r>
                <a:rPr lang="en-US" sz="5000" b="1">
                  <a:solidFill>
                    <a:srgbClr val="FFFFFF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UI - User Interface</a:t>
              </a:r>
            </a:p>
          </p:txBody>
        </p:sp>
      </p:grpSp>
      <p:sp>
        <p:nvSpPr>
          <p:cNvPr id="24" name="AutoShape 24"/>
          <p:cNvSpPr/>
          <p:nvPr/>
        </p:nvSpPr>
        <p:spPr>
          <a:xfrm flipV="1">
            <a:off x="9120188" y="3292962"/>
            <a:ext cx="0" cy="5965338"/>
          </a:xfrm>
          <a:prstGeom prst="line">
            <a:avLst/>
          </a:prstGeom>
          <a:ln w="47625" cap="rnd">
            <a:solidFill>
              <a:srgbClr val="1B1B1B"/>
            </a:solidFill>
            <a:prstDash val="sysDot"/>
            <a:headEnd type="none" w="sm" len="sm"/>
            <a:tailEnd type="none" w="sm" len="sm"/>
          </a:ln>
        </p:spPr>
      </p:sp>
      <p:grpSp>
        <p:nvGrpSpPr>
          <p:cNvPr id="25" name="Group 25"/>
          <p:cNvGrpSpPr/>
          <p:nvPr/>
        </p:nvGrpSpPr>
        <p:grpSpPr>
          <a:xfrm>
            <a:off x="1231966" y="1549808"/>
            <a:ext cx="13970688" cy="1903112"/>
            <a:chOff x="0" y="0"/>
            <a:chExt cx="18627584" cy="2537483"/>
          </a:xfrm>
        </p:grpSpPr>
        <p:sp>
          <p:nvSpPr>
            <p:cNvPr id="26" name="TextBox 26"/>
            <p:cNvSpPr txBox="1"/>
            <p:nvPr/>
          </p:nvSpPr>
          <p:spPr>
            <a:xfrm>
              <a:off x="0" y="-142875"/>
              <a:ext cx="18627584" cy="16012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8640"/>
                </a:lnSpc>
              </a:pPr>
              <a:r>
                <a:rPr lang="en-US" sz="7200">
                  <a:solidFill>
                    <a:srgbClr val="FFFFFF"/>
                  </a:solidFill>
                  <a:latin typeface="Berry Bold "/>
                  <a:ea typeface="Berry Bold "/>
                  <a:cs typeface="Berry Bold "/>
                  <a:sym typeface="Berry Bold "/>
                </a:rPr>
                <a:t>User Friendliness</a:t>
              </a:r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1794533"/>
              <a:ext cx="18627584" cy="7429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8" name="Freeform 28"/>
          <p:cNvSpPr/>
          <p:nvPr/>
        </p:nvSpPr>
        <p:spPr>
          <a:xfrm>
            <a:off x="0" y="0"/>
            <a:ext cx="2463932" cy="1231966"/>
          </a:xfrm>
          <a:custGeom>
            <a:avLst/>
            <a:gdLst/>
            <a:ahLst/>
            <a:cxnLst/>
            <a:rect l="l" t="t" r="r" b="b"/>
            <a:pathLst>
              <a:path w="2463932" h="1231966">
                <a:moveTo>
                  <a:pt x="0" y="0"/>
                </a:moveTo>
                <a:lnTo>
                  <a:pt x="2463932" y="0"/>
                </a:lnTo>
                <a:lnTo>
                  <a:pt x="2463932" y="1231966"/>
                </a:lnTo>
                <a:lnTo>
                  <a:pt x="0" y="12319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34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912898" y="1403901"/>
            <a:ext cx="11003686" cy="1236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639"/>
              </a:lnSpc>
            </a:pPr>
            <a:r>
              <a:rPr lang="en-US" sz="7199">
                <a:solidFill>
                  <a:srgbClr val="FFFFFF"/>
                </a:solidFill>
                <a:latin typeface="Berry Bold "/>
                <a:ea typeface="Berry Bold "/>
                <a:cs typeface="Berry Bold "/>
                <a:sym typeface="Berry Bold "/>
              </a:rPr>
              <a:t>Success Metrics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912898" y="4106058"/>
            <a:ext cx="4514276" cy="5363957"/>
            <a:chOff x="0" y="0"/>
            <a:chExt cx="6019034" cy="7151942"/>
          </a:xfrm>
        </p:grpSpPr>
        <p:sp>
          <p:nvSpPr>
            <p:cNvPr id="4" name="TextBox 4"/>
            <p:cNvSpPr txBox="1"/>
            <p:nvPr/>
          </p:nvSpPr>
          <p:spPr>
            <a:xfrm>
              <a:off x="0" y="1915943"/>
              <a:ext cx="6019034" cy="52359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919"/>
                </a:lnSpc>
              </a:pPr>
              <a:r>
                <a:rPr lang="en-US" sz="2799">
                  <a:solidFill>
                    <a:srgbClr val="FFFFFF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1)Paper Savings (kg/month)</a:t>
              </a:r>
            </a:p>
            <a:p>
              <a:pPr algn="l">
                <a:lnSpc>
                  <a:spcPts val="3919"/>
                </a:lnSpc>
              </a:pPr>
              <a:r>
                <a:rPr lang="en-US" sz="2799">
                  <a:solidFill>
                    <a:srgbClr val="FFFFFF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2)Reusable Packaging Return Rate</a:t>
              </a:r>
            </a:p>
            <a:p>
              <a:pPr algn="l">
                <a:lnSpc>
                  <a:spcPts val="3919"/>
                </a:lnSpc>
              </a:pPr>
              <a:r>
                <a:rPr lang="en-US" sz="2799">
                  <a:solidFill>
                    <a:srgbClr val="FFFFFF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3)Carbon Emission Reduction (%)</a:t>
              </a:r>
            </a:p>
            <a:p>
              <a:pPr algn="l">
                <a:lnSpc>
                  <a:spcPts val="3919"/>
                </a:lnSpc>
              </a:pPr>
              <a:r>
                <a:rPr lang="en-US" sz="2799">
                  <a:solidFill>
                    <a:srgbClr val="FFFFFF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4)Packaging Waste Reduction (%)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6019034" cy="13716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079"/>
                </a:lnSpc>
              </a:pPr>
              <a:r>
                <a:rPr lang="en-US" sz="3399" b="1" spc="-33">
                  <a:solidFill>
                    <a:srgbClr val="4EC8CA"/>
                  </a:solidFill>
                  <a:latin typeface="Montserrat Semi-Bold"/>
                  <a:ea typeface="Montserrat Semi-Bold"/>
                  <a:cs typeface="Montserrat Semi-Bold"/>
                  <a:sym typeface="Montserrat Semi-Bold"/>
                </a:rPr>
                <a:t> Sustainability Metrics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828961" y="4106058"/>
            <a:ext cx="4514276" cy="3214014"/>
            <a:chOff x="0" y="0"/>
            <a:chExt cx="6019034" cy="4285352"/>
          </a:xfrm>
        </p:grpSpPr>
        <p:sp>
          <p:nvSpPr>
            <p:cNvPr id="7" name="TextBox 7"/>
            <p:cNvSpPr txBox="1"/>
            <p:nvPr/>
          </p:nvSpPr>
          <p:spPr>
            <a:xfrm>
              <a:off x="0" y="1690953"/>
              <a:ext cx="6019034" cy="25943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919"/>
                </a:lnSpc>
              </a:pPr>
              <a:r>
                <a:rPr lang="en-US" sz="2799">
                  <a:solidFill>
                    <a:srgbClr val="FFFFFF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1)Feature Usage Rate (%)</a:t>
              </a:r>
            </a:p>
            <a:p>
              <a:pPr algn="l">
                <a:lnSpc>
                  <a:spcPts val="3919"/>
                </a:lnSpc>
              </a:pPr>
              <a:r>
                <a:rPr lang="en-US" sz="2799">
                  <a:solidFill>
                    <a:srgbClr val="FFFFFF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2)Customer Satisfaction Score (CSAT)</a:t>
              </a:r>
            </a:p>
            <a:p>
              <a:pPr algn="l">
                <a:lnSpc>
                  <a:spcPts val="3919"/>
                </a:lnSpc>
              </a:pPr>
              <a:r>
                <a:rPr lang="en-US" sz="2799">
                  <a:solidFill>
                    <a:srgbClr val="FFFFFF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3)User Retention Rate (%)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0"/>
              <a:ext cx="6019034" cy="13716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079"/>
                </a:lnSpc>
              </a:pPr>
              <a:r>
                <a:rPr lang="en-US" sz="3399" b="1" spc="-33">
                  <a:solidFill>
                    <a:srgbClr val="4EC8CA"/>
                  </a:solidFill>
                  <a:latin typeface="Montserrat Semi-Bold"/>
                  <a:ea typeface="Montserrat Semi-Bold"/>
                  <a:cs typeface="Montserrat Semi-Bold"/>
                  <a:sym typeface="Montserrat Semi-Bold"/>
                </a:rPr>
                <a:t>User Engagement &amp; Adoption Metrics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2687444" y="4106058"/>
            <a:ext cx="4514276" cy="4688489"/>
            <a:chOff x="0" y="0"/>
            <a:chExt cx="6019034" cy="6251318"/>
          </a:xfrm>
        </p:grpSpPr>
        <p:sp>
          <p:nvSpPr>
            <p:cNvPr id="10" name="TextBox 10"/>
            <p:cNvSpPr txBox="1"/>
            <p:nvPr/>
          </p:nvSpPr>
          <p:spPr>
            <a:xfrm>
              <a:off x="0" y="1015320"/>
              <a:ext cx="6019034" cy="52359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919"/>
                </a:lnSpc>
              </a:pPr>
              <a:r>
                <a:rPr lang="en-US" sz="2799">
                  <a:solidFill>
                    <a:srgbClr val="FFFFFF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1)QR Code Scan Success Rate (%)</a:t>
              </a:r>
            </a:p>
            <a:p>
              <a:pPr algn="l">
                <a:lnSpc>
                  <a:spcPts val="3919"/>
                </a:lnSpc>
              </a:pPr>
              <a:r>
                <a:rPr lang="en-US" sz="2799">
                  <a:solidFill>
                    <a:srgbClr val="FFFFFF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2)AR Virtual Try-On Accuracy (%)</a:t>
              </a:r>
            </a:p>
            <a:p>
              <a:pPr algn="l">
                <a:lnSpc>
                  <a:spcPts val="3919"/>
                </a:lnSpc>
              </a:pPr>
              <a:r>
                <a:rPr lang="en-US" sz="2799">
                  <a:solidFill>
                    <a:srgbClr val="FFFFFF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3)Packaging Collection Efficiency</a:t>
              </a:r>
            </a:p>
            <a:p>
              <a:pPr algn="l">
                <a:lnSpc>
                  <a:spcPts val="3919"/>
                </a:lnSpc>
              </a:pPr>
              <a:r>
                <a:rPr lang="en-US" sz="2799">
                  <a:solidFill>
                    <a:srgbClr val="FFFFFF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4)Average Response Time (Support)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0"/>
              <a:ext cx="6019034" cy="6858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079"/>
                </a:lnSpc>
              </a:pPr>
              <a:r>
                <a:rPr lang="en-US" sz="3399" b="1" spc="-33">
                  <a:solidFill>
                    <a:srgbClr val="4EC8CA"/>
                  </a:solidFill>
                  <a:latin typeface="Montserrat Semi-Bold"/>
                  <a:ea typeface="Montserrat Semi-Bold"/>
                  <a:cs typeface="Montserrat Semi-Bold"/>
                  <a:sym typeface="Montserrat Semi-Bold"/>
                </a:rPr>
                <a:t>Operational Metrics</a:t>
              </a:r>
            </a:p>
          </p:txBody>
        </p:sp>
      </p:grpSp>
      <p:sp>
        <p:nvSpPr>
          <p:cNvPr id="12" name="AutoShape 12"/>
          <p:cNvSpPr/>
          <p:nvPr/>
        </p:nvSpPr>
        <p:spPr>
          <a:xfrm rot="-5400000">
            <a:off x="4314403" y="6217585"/>
            <a:ext cx="3801033" cy="0"/>
          </a:xfrm>
          <a:prstGeom prst="line">
            <a:avLst/>
          </a:prstGeom>
          <a:ln w="47625" cap="rnd">
            <a:solidFill>
              <a:srgbClr val="1B1B1B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13" name="AutoShape 13"/>
          <p:cNvSpPr/>
          <p:nvPr/>
        </p:nvSpPr>
        <p:spPr>
          <a:xfrm rot="-5400000">
            <a:off x="10172565" y="6217585"/>
            <a:ext cx="3801033" cy="0"/>
          </a:xfrm>
          <a:prstGeom prst="line">
            <a:avLst/>
          </a:prstGeom>
          <a:ln w="47625" cap="rnd">
            <a:solidFill>
              <a:srgbClr val="1B1B1B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14" name="Freeform 14"/>
          <p:cNvSpPr/>
          <p:nvPr/>
        </p:nvSpPr>
        <p:spPr>
          <a:xfrm>
            <a:off x="0" y="0"/>
            <a:ext cx="2463932" cy="1231966"/>
          </a:xfrm>
          <a:custGeom>
            <a:avLst/>
            <a:gdLst/>
            <a:ahLst/>
            <a:cxnLst/>
            <a:rect l="l" t="t" r="r" b="b"/>
            <a:pathLst>
              <a:path w="2463932" h="1231966">
                <a:moveTo>
                  <a:pt x="0" y="0"/>
                </a:moveTo>
                <a:lnTo>
                  <a:pt x="2463932" y="0"/>
                </a:lnTo>
                <a:lnTo>
                  <a:pt x="2463932" y="1231966"/>
                </a:lnTo>
                <a:lnTo>
                  <a:pt x="0" y="12319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34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90412" y="1028700"/>
            <a:ext cx="13970688" cy="1903112"/>
            <a:chOff x="0" y="0"/>
            <a:chExt cx="18627584" cy="2537483"/>
          </a:xfrm>
        </p:grpSpPr>
        <p:sp>
          <p:nvSpPr>
            <p:cNvPr id="3" name="TextBox 3"/>
            <p:cNvSpPr txBox="1"/>
            <p:nvPr/>
          </p:nvSpPr>
          <p:spPr>
            <a:xfrm>
              <a:off x="0" y="-142875"/>
              <a:ext cx="18627584" cy="16012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8640"/>
                </a:lnSpc>
              </a:pPr>
              <a:r>
                <a:rPr lang="en-US" sz="7200">
                  <a:solidFill>
                    <a:srgbClr val="FFFFFF"/>
                  </a:solidFill>
                  <a:latin typeface="Berry Bold "/>
                  <a:ea typeface="Berry Bold "/>
                  <a:cs typeface="Berry Bold "/>
                  <a:sym typeface="Berry Bold "/>
                </a:rPr>
                <a:t>Methodology / Architecture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1870733"/>
              <a:ext cx="18627584" cy="6667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FFFFFF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IIt will suggest how does the System Progresses</a:t>
              </a:r>
            </a:p>
          </p:txBody>
        </p:sp>
      </p:grpSp>
      <p:sp>
        <p:nvSpPr>
          <p:cNvPr id="5" name="Freeform 5"/>
          <p:cNvSpPr/>
          <p:nvPr/>
        </p:nvSpPr>
        <p:spPr>
          <a:xfrm>
            <a:off x="0" y="0"/>
            <a:ext cx="2463932" cy="1231966"/>
          </a:xfrm>
          <a:custGeom>
            <a:avLst/>
            <a:gdLst/>
            <a:ahLst/>
            <a:cxnLst/>
            <a:rect l="l" t="t" r="r" b="b"/>
            <a:pathLst>
              <a:path w="2463932" h="1231966">
                <a:moveTo>
                  <a:pt x="0" y="0"/>
                </a:moveTo>
                <a:lnTo>
                  <a:pt x="2463932" y="0"/>
                </a:lnTo>
                <a:lnTo>
                  <a:pt x="2463932" y="1231966"/>
                </a:lnTo>
                <a:lnTo>
                  <a:pt x="0" y="12319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1830675" y="1584210"/>
            <a:ext cx="4331659" cy="8220526"/>
          </a:xfrm>
          <a:custGeom>
            <a:avLst/>
            <a:gdLst/>
            <a:ahLst/>
            <a:cxnLst/>
            <a:rect l="l" t="t" r="r" b="b"/>
            <a:pathLst>
              <a:path w="4331659" h="8220526">
                <a:moveTo>
                  <a:pt x="0" y="0"/>
                </a:moveTo>
                <a:lnTo>
                  <a:pt x="4331659" y="0"/>
                </a:lnTo>
                <a:lnTo>
                  <a:pt x="4331659" y="8220526"/>
                </a:lnTo>
                <a:lnTo>
                  <a:pt x="0" y="82205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6220" r="-6750" b="-6220"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790412" y="3897978"/>
            <a:ext cx="9185872" cy="5258505"/>
            <a:chOff x="0" y="0"/>
            <a:chExt cx="12247829" cy="7011339"/>
          </a:xfrm>
        </p:grpSpPr>
        <p:sp>
          <p:nvSpPr>
            <p:cNvPr id="8" name="TextBox 8"/>
            <p:cNvSpPr txBox="1"/>
            <p:nvPr/>
          </p:nvSpPr>
          <p:spPr>
            <a:xfrm>
              <a:off x="0" y="9525"/>
              <a:ext cx="12247829" cy="10110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087"/>
                </a:lnSpc>
              </a:pPr>
              <a:r>
                <a:rPr lang="en-US" sz="5072" b="1" spc="-50">
                  <a:solidFill>
                    <a:srgbClr val="FFFFFF"/>
                  </a:solidFill>
                  <a:latin typeface="Montserrat Semi-Bold"/>
                  <a:ea typeface="Montserrat Semi-Bold"/>
                  <a:cs typeface="Montserrat Semi-Bold"/>
                  <a:sym typeface="Montserrat Semi-Bold"/>
                </a:rPr>
                <a:t>How does Eco-Track Works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1812430"/>
              <a:ext cx="12247829" cy="51989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208"/>
                </a:lnSpc>
              </a:pPr>
              <a:r>
                <a:rPr lang="en-US" sz="3720">
                  <a:solidFill>
                    <a:srgbClr val="FFFFFF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1) Items would be packaged</a:t>
              </a:r>
            </a:p>
            <a:p>
              <a:pPr algn="l">
                <a:lnSpc>
                  <a:spcPts val="5208"/>
                </a:lnSpc>
              </a:pPr>
              <a:r>
                <a:rPr lang="en-US" sz="3720">
                  <a:solidFill>
                    <a:srgbClr val="FFFFFF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2)Instead of Physical Invoice details will be mentioned on Digital Invoice (QR)</a:t>
              </a:r>
            </a:p>
            <a:p>
              <a:pPr algn="l">
                <a:lnSpc>
                  <a:spcPts val="5208"/>
                </a:lnSpc>
              </a:pPr>
              <a:r>
                <a:rPr lang="en-US" sz="3720">
                  <a:solidFill>
                    <a:srgbClr val="FFFFFF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3)Items would be delievered to customer and packaging will reuturned in next turn</a:t>
              </a:r>
            </a:p>
          </p:txBody>
        </p:sp>
      </p:grpSp>
    </p:spTree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34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522901" y="2832951"/>
            <a:ext cx="9635923" cy="4817962"/>
          </a:xfrm>
          <a:custGeom>
            <a:avLst/>
            <a:gdLst/>
            <a:ahLst/>
            <a:cxnLst/>
            <a:rect l="l" t="t" r="r" b="b"/>
            <a:pathLst>
              <a:path w="9635923" h="4817962">
                <a:moveTo>
                  <a:pt x="0" y="0"/>
                </a:moveTo>
                <a:lnTo>
                  <a:pt x="9635924" y="0"/>
                </a:lnTo>
                <a:lnTo>
                  <a:pt x="9635924" y="4817961"/>
                </a:lnTo>
                <a:lnTo>
                  <a:pt x="0" y="48179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8656982" y="7388975"/>
            <a:ext cx="11003686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>
                <a:solidFill>
                  <a:srgbClr val="FFFFFF"/>
                </a:solidFill>
                <a:latin typeface="Berry Bold "/>
                <a:ea typeface="Berry Bold "/>
                <a:cs typeface="Berry Bold "/>
                <a:sym typeface="Berry Bold "/>
              </a:rPr>
              <a:t>Team SCOE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B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367605" y="2933169"/>
            <a:ext cx="11552789" cy="4690866"/>
            <a:chOff x="0" y="0"/>
            <a:chExt cx="15403719" cy="6254488"/>
          </a:xfrm>
        </p:grpSpPr>
        <p:sp>
          <p:nvSpPr>
            <p:cNvPr id="3" name="TextBox 3"/>
            <p:cNvSpPr txBox="1"/>
            <p:nvPr/>
          </p:nvSpPr>
          <p:spPr>
            <a:xfrm>
              <a:off x="0" y="-133350"/>
              <a:ext cx="15403719" cy="25717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200"/>
                </a:lnSpc>
              </a:pPr>
              <a:r>
                <a:rPr lang="en-US" sz="11999" spc="-119" dirty="0">
                  <a:solidFill>
                    <a:srgbClr val="FFFFFF"/>
                  </a:solidFill>
                  <a:latin typeface="Berry Bold "/>
                  <a:ea typeface="Berry Bold "/>
                  <a:cs typeface="Berry Bold "/>
                  <a:sym typeface="Berry Bold "/>
                </a:rPr>
                <a:t>Team </a:t>
              </a:r>
              <a:r>
                <a:rPr lang="en-US" sz="11999" spc="-119" dirty="0">
                  <a:solidFill>
                    <a:srgbClr val="4EC8CA"/>
                  </a:solidFill>
                  <a:latin typeface="Berry Bold "/>
                  <a:ea typeface="Berry Bold "/>
                  <a:cs typeface="Berry Bold "/>
                  <a:sym typeface="Berry Bold "/>
                </a:rPr>
                <a:t>SCOE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1492196" y="3377938"/>
              <a:ext cx="12419328" cy="28765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 dirty="0">
                  <a:solidFill>
                    <a:srgbClr val="FFFFFF"/>
                  </a:solidFill>
                  <a:latin typeface="Berry Bold "/>
                  <a:ea typeface="Berry Bold "/>
                  <a:cs typeface="Berry Bold "/>
                  <a:sym typeface="Berry Bold "/>
                </a:rPr>
                <a:t>  Samarth Shendre (Leader)</a:t>
              </a:r>
            </a:p>
            <a:p>
              <a:pPr algn="just">
                <a:lnSpc>
                  <a:spcPts val="4200"/>
                </a:lnSpc>
              </a:pPr>
              <a:r>
                <a:rPr lang="en-US" sz="3000" dirty="0">
                  <a:solidFill>
                    <a:srgbClr val="FFFFFF"/>
                  </a:solidFill>
                  <a:latin typeface="Berry Bold "/>
                  <a:ea typeface="Berry Bold "/>
                  <a:cs typeface="Berry Bold "/>
                  <a:sym typeface="Berry Bold "/>
                </a:rPr>
                <a:t>                                Atharv Suravse</a:t>
              </a:r>
            </a:p>
            <a:p>
              <a:pPr algn="l">
                <a:lnSpc>
                  <a:spcPts val="4200"/>
                </a:lnSpc>
              </a:pPr>
              <a:r>
                <a:rPr lang="en-US" sz="3000" dirty="0">
                  <a:solidFill>
                    <a:srgbClr val="FFFFFF"/>
                  </a:solidFill>
                  <a:latin typeface="Berry Bold "/>
                  <a:ea typeface="Berry Bold "/>
                  <a:cs typeface="Berry Bold "/>
                  <a:sym typeface="Berry Bold "/>
                </a:rPr>
                <a:t>                                Saee Bandal</a:t>
              </a:r>
            </a:p>
            <a:p>
              <a:pPr algn="l">
                <a:lnSpc>
                  <a:spcPts val="4200"/>
                </a:lnSpc>
                <a:spcBef>
                  <a:spcPct val="0"/>
                </a:spcBef>
              </a:pPr>
              <a:r>
                <a:rPr lang="en-US" sz="3000" dirty="0">
                  <a:solidFill>
                    <a:srgbClr val="FFFFFF"/>
                  </a:solidFill>
                  <a:latin typeface="Berry Bold "/>
                  <a:ea typeface="Berry Bold "/>
                  <a:cs typeface="Berry Bold "/>
                  <a:sym typeface="Berry Bold "/>
                </a:rPr>
                <a:t>                                Sanidhya Naik</a:t>
              </a:r>
            </a:p>
          </p:txBody>
        </p:sp>
        <p:sp>
          <p:nvSpPr>
            <p:cNvPr id="5" name="AutoShape 5"/>
            <p:cNvSpPr/>
            <p:nvPr/>
          </p:nvSpPr>
          <p:spPr>
            <a:xfrm>
              <a:off x="886169" y="2846826"/>
              <a:ext cx="13631380" cy="0"/>
            </a:xfrm>
            <a:prstGeom prst="line">
              <a:avLst/>
            </a:prstGeom>
            <a:ln w="63500" cap="rnd">
              <a:solidFill>
                <a:srgbClr val="343434"/>
              </a:solidFill>
              <a:prstDash val="sysDot"/>
              <a:headEnd type="none" w="sm" len="sm"/>
              <a:tailEnd type="none" w="sm" len="sm"/>
            </a:ln>
          </p:spPr>
        </p:sp>
      </p:grpSp>
      <p:sp>
        <p:nvSpPr>
          <p:cNvPr id="6" name="Freeform 6"/>
          <p:cNvSpPr/>
          <p:nvPr/>
        </p:nvSpPr>
        <p:spPr>
          <a:xfrm>
            <a:off x="6895716" y="5660888"/>
            <a:ext cx="240747" cy="248893"/>
          </a:xfrm>
          <a:custGeom>
            <a:avLst/>
            <a:gdLst/>
            <a:ahLst/>
            <a:cxnLst/>
            <a:rect l="l" t="t" r="r" b="b"/>
            <a:pathLst>
              <a:path w="240747" h="248893">
                <a:moveTo>
                  <a:pt x="0" y="0"/>
                </a:moveTo>
                <a:lnTo>
                  <a:pt x="240747" y="0"/>
                </a:lnTo>
                <a:lnTo>
                  <a:pt x="240747" y="248892"/>
                </a:lnTo>
                <a:lnTo>
                  <a:pt x="0" y="2488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6895716" y="6185298"/>
            <a:ext cx="240747" cy="248893"/>
          </a:xfrm>
          <a:custGeom>
            <a:avLst/>
            <a:gdLst/>
            <a:ahLst/>
            <a:cxnLst/>
            <a:rect l="l" t="t" r="r" b="b"/>
            <a:pathLst>
              <a:path w="240747" h="248893">
                <a:moveTo>
                  <a:pt x="0" y="0"/>
                </a:moveTo>
                <a:lnTo>
                  <a:pt x="240747" y="0"/>
                </a:lnTo>
                <a:lnTo>
                  <a:pt x="240747" y="248892"/>
                </a:lnTo>
                <a:lnTo>
                  <a:pt x="0" y="2488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6895716" y="7234825"/>
            <a:ext cx="240747" cy="248893"/>
          </a:xfrm>
          <a:custGeom>
            <a:avLst/>
            <a:gdLst/>
            <a:ahLst/>
            <a:cxnLst/>
            <a:rect l="l" t="t" r="r" b="b"/>
            <a:pathLst>
              <a:path w="240747" h="248893">
                <a:moveTo>
                  <a:pt x="0" y="0"/>
                </a:moveTo>
                <a:lnTo>
                  <a:pt x="240747" y="0"/>
                </a:lnTo>
                <a:lnTo>
                  <a:pt x="240747" y="248893"/>
                </a:lnTo>
                <a:lnTo>
                  <a:pt x="0" y="24889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6895716" y="6709707"/>
            <a:ext cx="240747" cy="248893"/>
          </a:xfrm>
          <a:custGeom>
            <a:avLst/>
            <a:gdLst/>
            <a:ahLst/>
            <a:cxnLst/>
            <a:rect l="l" t="t" r="r" b="b"/>
            <a:pathLst>
              <a:path w="240747" h="248893">
                <a:moveTo>
                  <a:pt x="0" y="0"/>
                </a:moveTo>
                <a:lnTo>
                  <a:pt x="240747" y="0"/>
                </a:lnTo>
                <a:lnTo>
                  <a:pt x="240747" y="248893"/>
                </a:lnTo>
                <a:lnTo>
                  <a:pt x="0" y="24889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0" y="0"/>
            <a:ext cx="2463932" cy="1231966"/>
          </a:xfrm>
          <a:custGeom>
            <a:avLst/>
            <a:gdLst/>
            <a:ahLst/>
            <a:cxnLst/>
            <a:rect l="l" t="t" r="r" b="b"/>
            <a:pathLst>
              <a:path w="2463932" h="1231966">
                <a:moveTo>
                  <a:pt x="0" y="0"/>
                </a:moveTo>
                <a:lnTo>
                  <a:pt x="2463932" y="0"/>
                </a:lnTo>
                <a:lnTo>
                  <a:pt x="2463932" y="1231966"/>
                </a:lnTo>
                <a:lnTo>
                  <a:pt x="0" y="123196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34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67688" y="1298037"/>
            <a:ext cx="16691612" cy="2325204"/>
            <a:chOff x="0" y="0"/>
            <a:chExt cx="22255482" cy="3100272"/>
          </a:xfrm>
        </p:grpSpPr>
        <p:sp>
          <p:nvSpPr>
            <p:cNvPr id="3" name="TextBox 3"/>
            <p:cNvSpPr txBox="1"/>
            <p:nvPr/>
          </p:nvSpPr>
          <p:spPr>
            <a:xfrm>
              <a:off x="0" y="-152400"/>
              <a:ext cx="22255482" cy="17536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9472"/>
                </a:lnSpc>
              </a:pPr>
              <a:r>
                <a:rPr lang="en-US" sz="7893" dirty="0">
                  <a:solidFill>
                    <a:srgbClr val="FFFFFF"/>
                  </a:solidFill>
                  <a:latin typeface="Berry Bold "/>
                  <a:ea typeface="Berry Bold "/>
                  <a:cs typeface="Berry Bold "/>
                  <a:sym typeface="Berry Bold "/>
                </a:rPr>
                <a:t>Theme </a:t>
              </a:r>
              <a:r>
                <a:rPr lang="en-US" sz="7893" dirty="0">
                  <a:solidFill>
                    <a:srgbClr val="4EC8CA"/>
                  </a:solidFill>
                  <a:latin typeface="Berry Bold "/>
                  <a:ea typeface="Berry Bold "/>
                  <a:cs typeface="Berry Bold "/>
                  <a:sym typeface="Berry Bold "/>
                </a:rPr>
                <a:t>Benefits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365884"/>
              <a:ext cx="20696789" cy="7343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297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028700" y="6535735"/>
            <a:ext cx="3498188" cy="4185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endParaRPr/>
          </a:p>
        </p:txBody>
      </p:sp>
      <p:grpSp>
        <p:nvGrpSpPr>
          <p:cNvPr id="6" name="Group 6"/>
          <p:cNvGrpSpPr/>
          <p:nvPr/>
        </p:nvGrpSpPr>
        <p:grpSpPr>
          <a:xfrm>
            <a:off x="485269" y="6621460"/>
            <a:ext cx="3498188" cy="3126172"/>
            <a:chOff x="0" y="0"/>
            <a:chExt cx="4664251" cy="4168230"/>
          </a:xfrm>
        </p:grpSpPr>
        <p:sp>
          <p:nvSpPr>
            <p:cNvPr id="7" name="TextBox 7"/>
            <p:cNvSpPr txBox="1"/>
            <p:nvPr/>
          </p:nvSpPr>
          <p:spPr>
            <a:xfrm>
              <a:off x="0" y="-85725"/>
              <a:ext cx="4664251" cy="5295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79"/>
                </a:lnSpc>
                <a:spcBef>
                  <a:spcPct val="0"/>
                </a:spcBef>
              </a:pPr>
              <a:r>
                <a:rPr lang="en-US" sz="2200">
                  <a:solidFill>
                    <a:srgbClr val="4EC8CA"/>
                  </a:solidFill>
                  <a:latin typeface="Berry Bold "/>
                  <a:ea typeface="Berry Bold "/>
                  <a:cs typeface="Berry Bold "/>
                  <a:sym typeface="Berry Bold "/>
                </a:rPr>
                <a:t>FUEL &amp; COST SAVINGS: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551058"/>
              <a:ext cx="4664251" cy="36171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40"/>
                </a:lnSpc>
                <a:spcBef>
                  <a:spcPct val="0"/>
                </a:spcBef>
              </a:pPr>
              <a:r>
                <a:rPr lang="en-US" sz="26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Optimized routes and reusable packaging reduce fuel consumption and operational costs.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4989083" y="6621460"/>
            <a:ext cx="3498188" cy="3126173"/>
            <a:chOff x="0" y="0"/>
            <a:chExt cx="4664251" cy="4168230"/>
          </a:xfrm>
        </p:grpSpPr>
        <p:sp>
          <p:nvSpPr>
            <p:cNvPr id="10" name="TextBox 10"/>
            <p:cNvSpPr txBox="1"/>
            <p:nvPr/>
          </p:nvSpPr>
          <p:spPr>
            <a:xfrm>
              <a:off x="0" y="-85725"/>
              <a:ext cx="4664251" cy="5295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79"/>
                </a:lnSpc>
                <a:spcBef>
                  <a:spcPct val="0"/>
                </a:spcBef>
              </a:pPr>
              <a:r>
                <a:rPr lang="en-US" sz="2200">
                  <a:solidFill>
                    <a:srgbClr val="4EC8CA"/>
                  </a:solidFill>
                  <a:latin typeface="Berry Bold "/>
                  <a:ea typeface="Berry Bold "/>
                  <a:cs typeface="Berry Bold "/>
                  <a:sym typeface="Berry Bold "/>
                </a:rPr>
                <a:t>WASTE REDUCTION: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551058"/>
              <a:ext cx="4664251" cy="36171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39"/>
                </a:lnSpc>
                <a:spcBef>
                  <a:spcPct val="0"/>
                </a:spcBef>
              </a:pPr>
              <a:r>
                <a:rPr lang="en-US" sz="2599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Encourages packaging reuse, cutting down on waste and promoting sustainability.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9492896" y="6621460"/>
            <a:ext cx="3498188" cy="3126173"/>
            <a:chOff x="0" y="0"/>
            <a:chExt cx="4664251" cy="4168230"/>
          </a:xfrm>
        </p:grpSpPr>
        <p:sp>
          <p:nvSpPr>
            <p:cNvPr id="13" name="TextBox 13"/>
            <p:cNvSpPr txBox="1"/>
            <p:nvPr/>
          </p:nvSpPr>
          <p:spPr>
            <a:xfrm>
              <a:off x="0" y="-85725"/>
              <a:ext cx="4664251" cy="5295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79"/>
                </a:lnSpc>
                <a:spcBef>
                  <a:spcPct val="0"/>
                </a:spcBef>
              </a:pPr>
              <a:r>
                <a:rPr lang="en-US" sz="2200">
                  <a:solidFill>
                    <a:srgbClr val="4EC8CA"/>
                  </a:solidFill>
                  <a:latin typeface="Berry Bold "/>
                  <a:ea typeface="Berry Bold "/>
                  <a:cs typeface="Berry Bold "/>
                  <a:sym typeface="Berry Bold "/>
                </a:rPr>
                <a:t>PAPERLESS &amp; EFFICIENT: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551058"/>
              <a:ext cx="4664251" cy="36171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39"/>
                </a:lnSpc>
                <a:spcBef>
                  <a:spcPct val="0"/>
                </a:spcBef>
              </a:pPr>
              <a:r>
                <a:rPr lang="en-US" sz="2599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Digital product details and language translation minimize paper usage and improve accessibility.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4222124" y="6427094"/>
            <a:ext cx="3942095" cy="3514907"/>
            <a:chOff x="0" y="0"/>
            <a:chExt cx="5256127" cy="4686542"/>
          </a:xfrm>
        </p:grpSpPr>
        <p:sp>
          <p:nvSpPr>
            <p:cNvPr id="16" name="TextBox 16"/>
            <p:cNvSpPr txBox="1"/>
            <p:nvPr/>
          </p:nvSpPr>
          <p:spPr>
            <a:xfrm>
              <a:off x="0" y="-85725"/>
              <a:ext cx="5256127" cy="10478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79"/>
                </a:lnSpc>
                <a:spcBef>
                  <a:spcPct val="0"/>
                </a:spcBef>
              </a:pPr>
              <a:r>
                <a:rPr lang="en-US" sz="2200">
                  <a:solidFill>
                    <a:srgbClr val="4EC8CA"/>
                  </a:solidFill>
                  <a:latin typeface="Berry Bold "/>
                  <a:ea typeface="Berry Bold "/>
                  <a:cs typeface="Berry Bold "/>
                  <a:sym typeface="Berry Bold "/>
                </a:rPr>
                <a:t>LOWER RETURNS &amp; EMISSIONS:FICIENT: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1069370"/>
              <a:ext cx="5256127" cy="36171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39"/>
                </a:lnSpc>
                <a:spcBef>
                  <a:spcPct val="0"/>
                </a:spcBef>
              </a:pPr>
              <a:r>
                <a:rPr lang="en-US" sz="2599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Virtual try-ons help customers make informed decisions, reducing product returns and transportation energy.</a:t>
              </a:r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1119783" y="5644082"/>
            <a:ext cx="1141028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1 .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5690133" y="5644082"/>
            <a:ext cx="1141028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2 .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260161" y="5644082"/>
            <a:ext cx="1141028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3 .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4830190" y="5644082"/>
            <a:ext cx="1141028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4 .</a:t>
            </a:r>
          </a:p>
        </p:txBody>
      </p:sp>
      <p:sp>
        <p:nvSpPr>
          <p:cNvPr id="22" name="AutoShape 22"/>
          <p:cNvSpPr/>
          <p:nvPr/>
        </p:nvSpPr>
        <p:spPr>
          <a:xfrm flipV="1">
            <a:off x="-73352" y="6278588"/>
            <a:ext cx="18361256" cy="92044"/>
          </a:xfrm>
          <a:prstGeom prst="line">
            <a:avLst/>
          </a:prstGeom>
          <a:ln w="38100" cap="flat">
            <a:solidFill>
              <a:srgbClr val="1B1B1B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23" name="TextBox 23"/>
          <p:cNvSpPr txBox="1"/>
          <p:nvPr/>
        </p:nvSpPr>
        <p:spPr>
          <a:xfrm>
            <a:off x="567688" y="2984113"/>
            <a:ext cx="16590852" cy="2396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99"/>
              </a:lnSpc>
            </a:pPr>
            <a:r>
              <a:rPr lang="en-US" sz="2599" dirty="0" err="1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EcoTrack</a:t>
            </a:r>
            <a:r>
              <a:rPr lang="en-US" sz="2599" dirty="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: Innovating for a Greener Tomorrow" combines advanced technology with sustainable practices to reduce environmental impact. By optimizing delivery routes, reusing packaging, and offering virtual try-ons, the platform promotes fuel savings, waste reduction, and energy-efficient operations. This solution redefines e-commerce with eco-friendly features for a more sustainable, greener future.</a:t>
            </a:r>
          </a:p>
        </p:txBody>
      </p:sp>
      <p:sp>
        <p:nvSpPr>
          <p:cNvPr id="24" name="Freeform 24"/>
          <p:cNvSpPr/>
          <p:nvPr/>
        </p:nvSpPr>
        <p:spPr>
          <a:xfrm>
            <a:off x="0" y="0"/>
            <a:ext cx="2463932" cy="1231966"/>
          </a:xfrm>
          <a:custGeom>
            <a:avLst/>
            <a:gdLst/>
            <a:ahLst/>
            <a:cxnLst/>
            <a:rect l="l" t="t" r="r" b="b"/>
            <a:pathLst>
              <a:path w="2463932" h="1231966">
                <a:moveTo>
                  <a:pt x="0" y="0"/>
                </a:moveTo>
                <a:lnTo>
                  <a:pt x="2463932" y="0"/>
                </a:lnTo>
                <a:lnTo>
                  <a:pt x="2463932" y="1231966"/>
                </a:lnTo>
                <a:lnTo>
                  <a:pt x="0" y="12319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343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D8ECD94-6A5A-EFB3-DF5B-CAAF6D5C04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0"/>
          <p:cNvSpPr/>
          <p:nvPr/>
        </p:nvSpPr>
        <p:spPr>
          <a:xfrm>
            <a:off x="1076333" y="1943100"/>
            <a:ext cx="7539930" cy="8908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7000"/>
              </a:lnSpc>
            </a:pPr>
            <a:r>
              <a:rPr lang="en-US" sz="5563" b="1" dirty="0">
                <a:solidFill>
                  <a:schemeClr val="bg1"/>
                </a:solidFill>
                <a:latin typeface="Barlow Bold" pitchFamily="34" charset="0"/>
              </a:rPr>
              <a:t>Solution</a:t>
            </a:r>
            <a:r>
              <a:rPr lang="en-US" sz="5563" b="1" dirty="0">
                <a:solidFill>
                  <a:srgbClr val="9998FF"/>
                </a:solidFill>
                <a:latin typeface="Barlow Bold" pitchFamily="34" charset="0"/>
              </a:rPr>
              <a:t> </a:t>
            </a:r>
            <a:r>
              <a:rPr lang="en-US" sz="5560" spc="-119" dirty="0">
                <a:solidFill>
                  <a:srgbClr val="4EC8CA"/>
                </a:solidFill>
                <a:latin typeface="Berry Bold "/>
                <a:ea typeface="Berry Bold "/>
                <a:cs typeface="Berry Bold "/>
                <a:sym typeface="Berry Bold "/>
              </a:rPr>
              <a:t>Overview</a:t>
            </a:r>
            <a:endParaRPr lang="en-US" sz="5560" dirty="0">
              <a:solidFill>
                <a:srgbClr val="4EC8CA"/>
              </a:solidFill>
            </a:endParaRPr>
          </a:p>
        </p:txBody>
      </p:sp>
      <p:sp>
        <p:nvSpPr>
          <p:cNvPr id="26" name="Text 1"/>
          <p:cNvSpPr/>
          <p:nvPr/>
        </p:nvSpPr>
        <p:spPr>
          <a:xfrm>
            <a:off x="1076333" y="4533900"/>
            <a:ext cx="4590604" cy="4452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500"/>
              </a:lnSpc>
            </a:pPr>
            <a:r>
              <a:rPr lang="en-US" sz="2750" b="1" dirty="0">
                <a:solidFill>
                  <a:srgbClr val="4EC8CA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Package Details &amp; Location</a:t>
            </a:r>
          </a:p>
          <a:p>
            <a:pPr>
              <a:lnSpc>
                <a:spcPts val="3500"/>
              </a:lnSpc>
            </a:pPr>
            <a:r>
              <a:rPr lang="en-US" sz="2750" b="1" dirty="0">
                <a:solidFill>
                  <a:srgbClr val="4EC8CA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 Tracking</a:t>
            </a:r>
            <a:endParaRPr lang="en-US" sz="2750" dirty="0">
              <a:solidFill>
                <a:srgbClr val="4EC8CA"/>
              </a:solidFill>
            </a:endParaRPr>
          </a:p>
        </p:txBody>
      </p:sp>
      <p:sp>
        <p:nvSpPr>
          <p:cNvPr id="27" name="Text 2"/>
          <p:cNvSpPr/>
          <p:nvPr/>
        </p:nvSpPr>
        <p:spPr>
          <a:xfrm>
            <a:off x="1063633" y="5799782"/>
            <a:ext cx="5022949" cy="1733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375"/>
              </a:lnSpc>
            </a:pPr>
            <a:r>
              <a:rPr lang="en-US" sz="2125" dirty="0">
                <a:solidFill>
                  <a:srgbClr val="EEEFF5"/>
                </a:solidFill>
                <a:latin typeface="Montserrat" pitchFamily="34" charset="0"/>
              </a:rPr>
              <a:t>A scanner for capturing package and location details. Real time updates for both user and delivery partners.</a:t>
            </a:r>
            <a:endParaRPr lang="en-US" sz="2125" dirty="0"/>
          </a:p>
        </p:txBody>
      </p:sp>
      <p:sp>
        <p:nvSpPr>
          <p:cNvPr id="28" name="Text 3"/>
          <p:cNvSpPr/>
          <p:nvPr/>
        </p:nvSpPr>
        <p:spPr>
          <a:xfrm>
            <a:off x="6858000" y="4533900"/>
            <a:ext cx="4056460" cy="4452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500"/>
              </a:lnSpc>
            </a:pPr>
            <a:r>
              <a:rPr lang="en-US" sz="2750" b="1" dirty="0">
                <a:solidFill>
                  <a:srgbClr val="4EC8CA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Smart Route Optimization</a:t>
            </a:r>
            <a:endParaRPr lang="en-US" sz="2750" dirty="0">
              <a:solidFill>
                <a:srgbClr val="4EC8CA"/>
              </a:solidFill>
            </a:endParaRPr>
          </a:p>
        </p:txBody>
      </p:sp>
      <p:sp>
        <p:nvSpPr>
          <p:cNvPr id="29" name="Text 4"/>
          <p:cNvSpPr/>
          <p:nvPr/>
        </p:nvSpPr>
        <p:spPr>
          <a:xfrm>
            <a:off x="6744204" y="5595315"/>
            <a:ext cx="5022949" cy="17726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375"/>
              </a:lnSpc>
            </a:pPr>
            <a:r>
              <a:rPr lang="en-US" sz="2125" dirty="0">
                <a:solidFill>
                  <a:srgbClr val="EEEFF5"/>
                </a:solidFill>
                <a:latin typeface="Montserrat" pitchFamily="34" charset="0"/>
              </a:rPr>
              <a:t>Shortest path calculation for faster deliveries . Reduces fuel consumption , overall reduces delivery costs.</a:t>
            </a:r>
            <a:endParaRPr lang="en-US" sz="2125" dirty="0"/>
          </a:p>
        </p:txBody>
      </p:sp>
      <p:sp>
        <p:nvSpPr>
          <p:cNvPr id="30" name="Text 5"/>
          <p:cNvSpPr/>
          <p:nvPr/>
        </p:nvSpPr>
        <p:spPr>
          <a:xfrm>
            <a:off x="12450176" y="4533900"/>
            <a:ext cx="5022949" cy="8905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500"/>
              </a:lnSpc>
            </a:pPr>
            <a:r>
              <a:rPr lang="en-US" sz="2750" b="1" dirty="0">
                <a:solidFill>
                  <a:srgbClr val="4EC8CA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Virtual Product Visualization</a:t>
            </a:r>
            <a:endParaRPr lang="en-US" sz="2750" dirty="0">
              <a:solidFill>
                <a:srgbClr val="4EC8CA"/>
              </a:solidFill>
            </a:endParaRPr>
          </a:p>
        </p:txBody>
      </p:sp>
      <p:sp>
        <p:nvSpPr>
          <p:cNvPr id="31" name="Text 6"/>
          <p:cNvSpPr/>
          <p:nvPr/>
        </p:nvSpPr>
        <p:spPr>
          <a:xfrm>
            <a:off x="12450176" y="5595315"/>
            <a:ext cx="5022949" cy="1733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375"/>
              </a:lnSpc>
            </a:pPr>
            <a:r>
              <a:rPr lang="en-US" sz="2125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Virtual try-on technology for clothes, watches, shoes etc. Users can try on products digitally before purchase.</a:t>
            </a:r>
          </a:p>
          <a:p>
            <a:pPr>
              <a:lnSpc>
                <a:spcPts val="3375"/>
              </a:lnSpc>
            </a:pPr>
            <a:r>
              <a:rPr lang="en-US" sz="2125" dirty="0">
                <a:solidFill>
                  <a:srgbClr val="EEEFF5"/>
                </a:solidFill>
                <a:latin typeface="Montserrat" pitchFamily="34" charset="0"/>
              </a:rPr>
              <a:t>Reduces returns, saving on transportation costs and fuels.</a:t>
            </a:r>
            <a:endParaRPr lang="en-US" sz="2125" dirty="0"/>
          </a:p>
        </p:txBody>
      </p:sp>
      <p:sp>
        <p:nvSpPr>
          <p:cNvPr id="32" name="Freeform 24">
            <a:extLst>
              <a:ext uri="{FF2B5EF4-FFF2-40B4-BE49-F238E27FC236}">
                <a16:creationId xmlns:a16="http://schemas.microsoft.com/office/drawing/2014/main" id="{7F30B2B3-C530-E32A-5603-C4E8DC4DFD5B}"/>
              </a:ext>
            </a:extLst>
          </p:cNvPr>
          <p:cNvSpPr/>
          <p:nvPr/>
        </p:nvSpPr>
        <p:spPr>
          <a:xfrm>
            <a:off x="0" y="0"/>
            <a:ext cx="2463932" cy="1231966"/>
          </a:xfrm>
          <a:custGeom>
            <a:avLst/>
            <a:gdLst/>
            <a:ahLst/>
            <a:cxnLst/>
            <a:rect l="l" t="t" r="r" b="b"/>
            <a:pathLst>
              <a:path w="2463932" h="1231966">
                <a:moveTo>
                  <a:pt x="0" y="0"/>
                </a:moveTo>
                <a:lnTo>
                  <a:pt x="2463932" y="0"/>
                </a:lnTo>
                <a:lnTo>
                  <a:pt x="2463932" y="1231966"/>
                </a:lnTo>
                <a:lnTo>
                  <a:pt x="0" y="12319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863054929"/>
      </p:ext>
    </p:extLst>
  </p:cSld>
  <p:clrMapOvr>
    <a:masterClrMapping/>
  </p:clrMapOvr>
  <p:transition spd="slow">
    <p:randomBar dir="vert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34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6107968E-FD55-7861-97CF-82DD25C7C5B0}"/>
              </a:ext>
            </a:extLst>
          </p:cNvPr>
          <p:cNvSpPr/>
          <p:nvPr/>
        </p:nvSpPr>
        <p:spPr>
          <a:xfrm>
            <a:off x="1371600" y="2552700"/>
            <a:ext cx="6031944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800" b="1" dirty="0">
                <a:solidFill>
                  <a:schemeClr val="bg1"/>
                </a:solidFill>
                <a:latin typeface="Barlow Bold" pitchFamily="34" charset="0"/>
              </a:rPr>
              <a:t>Decision</a:t>
            </a:r>
            <a:r>
              <a:rPr lang="en-US" sz="4800" b="1" dirty="0">
                <a:solidFill>
                  <a:srgbClr val="9998FF"/>
                </a:solidFill>
                <a:latin typeface="Barlow Bold" pitchFamily="34" charset="0"/>
              </a:rPr>
              <a:t> </a:t>
            </a:r>
            <a:r>
              <a:rPr lang="en-US" sz="4800" b="1" dirty="0">
                <a:solidFill>
                  <a:srgbClr val="4EC8CA"/>
                </a:solidFill>
                <a:latin typeface="Barlow Bold" pitchFamily="34" charset="0"/>
              </a:rPr>
              <a:t>Rationale</a:t>
            </a:r>
            <a:endParaRPr lang="en-US" sz="4800" dirty="0">
              <a:solidFill>
                <a:srgbClr val="4EC8CA"/>
              </a:solidFill>
            </a:endParaRPr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56B2F901-156B-BAB6-F0E1-92815EDA94A8}"/>
              </a:ext>
            </a:extLst>
          </p:cNvPr>
          <p:cNvSpPr/>
          <p:nvPr/>
        </p:nvSpPr>
        <p:spPr>
          <a:xfrm>
            <a:off x="1371600" y="4834709"/>
            <a:ext cx="3672483" cy="7926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400" b="1" dirty="0">
                <a:solidFill>
                  <a:srgbClr val="4EC8CA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Accuracy &amp; Efficiency </a:t>
            </a:r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91DBDD40-2B71-CC38-A12A-741BF57F11CF}"/>
              </a:ext>
            </a:extLst>
          </p:cNvPr>
          <p:cNvSpPr/>
          <p:nvPr/>
        </p:nvSpPr>
        <p:spPr>
          <a:xfrm>
            <a:off x="1371600" y="5946694"/>
            <a:ext cx="4018359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dirty="0">
                <a:solidFill>
                  <a:srgbClr val="EEEFF5"/>
                </a:solidFill>
                <a:latin typeface="Montserrat" pitchFamily="34" charset="0"/>
              </a:rPr>
              <a:t>A scanner for capturing package and location details. Real time updates for both user and delivery partners.</a:t>
            </a:r>
            <a:endParaRPr lang="en-US" dirty="0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4926B575-95F2-6EB7-B43B-9CAB2B97BBF7}"/>
              </a:ext>
            </a:extLst>
          </p:cNvPr>
          <p:cNvSpPr/>
          <p:nvPr/>
        </p:nvSpPr>
        <p:spPr>
          <a:xfrm>
            <a:off x="6629400" y="4914900"/>
            <a:ext cx="3245168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400" b="1" dirty="0">
                <a:solidFill>
                  <a:srgbClr val="4EC8CA"/>
                </a:solidFill>
                <a:latin typeface="Barlow Bold" pitchFamily="34" charset="0"/>
              </a:rPr>
              <a:t>Enhanced Customer Experience </a:t>
            </a:r>
            <a:endParaRPr lang="en-US" sz="2400" dirty="0">
              <a:solidFill>
                <a:srgbClr val="4EC8CA"/>
              </a:solidFill>
            </a:endParaRPr>
          </a:p>
        </p:txBody>
      </p:sp>
      <p:sp>
        <p:nvSpPr>
          <p:cNvPr id="7" name="Text 4">
            <a:extLst>
              <a:ext uri="{FF2B5EF4-FFF2-40B4-BE49-F238E27FC236}">
                <a16:creationId xmlns:a16="http://schemas.microsoft.com/office/drawing/2014/main" id="{E7F67D17-719C-60C8-ABFC-8A7854DCBD10}"/>
              </a:ext>
            </a:extLst>
          </p:cNvPr>
          <p:cNvSpPr/>
          <p:nvPr/>
        </p:nvSpPr>
        <p:spPr>
          <a:xfrm>
            <a:off x="6629400" y="5946694"/>
            <a:ext cx="4323159" cy="17876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dirty="0">
                <a:solidFill>
                  <a:srgbClr val="EEEFF5"/>
                </a:solidFill>
                <a:latin typeface="Montserrat" pitchFamily="34" charset="0"/>
              </a:rPr>
              <a:t>Virtual try-on reduces returns, saving costs and minimizing environmental impact. Accurate  tracking improves reliability and trust.</a:t>
            </a:r>
            <a:endParaRPr lang="en-US" dirty="0"/>
          </a:p>
        </p:txBody>
      </p:sp>
      <p:sp>
        <p:nvSpPr>
          <p:cNvPr id="8" name="Text 5">
            <a:extLst>
              <a:ext uri="{FF2B5EF4-FFF2-40B4-BE49-F238E27FC236}">
                <a16:creationId xmlns:a16="http://schemas.microsoft.com/office/drawing/2014/main" id="{770C8F47-647E-5E54-59D0-C1B28D827BCC}"/>
              </a:ext>
            </a:extLst>
          </p:cNvPr>
          <p:cNvSpPr/>
          <p:nvPr/>
        </p:nvSpPr>
        <p:spPr>
          <a:xfrm>
            <a:off x="12573000" y="4914900"/>
            <a:ext cx="4018359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400" b="1" dirty="0">
                <a:solidFill>
                  <a:srgbClr val="4EC8CA"/>
                </a:solidFill>
                <a:latin typeface="Barlow Bold" pitchFamily="34" charset="0"/>
              </a:rPr>
              <a:t>Sustainable Operations</a:t>
            </a:r>
            <a:endParaRPr lang="en-US" sz="2400" dirty="0">
              <a:solidFill>
                <a:srgbClr val="4EC8CA"/>
              </a:solidFill>
            </a:endParaRPr>
          </a:p>
        </p:txBody>
      </p:sp>
      <p:sp>
        <p:nvSpPr>
          <p:cNvPr id="9" name="Text 6">
            <a:extLst>
              <a:ext uri="{FF2B5EF4-FFF2-40B4-BE49-F238E27FC236}">
                <a16:creationId xmlns:a16="http://schemas.microsoft.com/office/drawing/2014/main" id="{6087CCBE-0A8F-7247-100F-5B530BA297C5}"/>
              </a:ext>
            </a:extLst>
          </p:cNvPr>
          <p:cNvSpPr/>
          <p:nvPr/>
        </p:nvSpPr>
        <p:spPr>
          <a:xfrm>
            <a:off x="12420600" y="5946694"/>
            <a:ext cx="4018359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Optimized routing minimizes fuel consumption and carbon footprint. Reduced returns further contribute to sustainable practices.</a:t>
            </a:r>
          </a:p>
        </p:txBody>
      </p:sp>
      <p:sp>
        <p:nvSpPr>
          <p:cNvPr id="10" name="Freeform 24">
            <a:extLst>
              <a:ext uri="{FF2B5EF4-FFF2-40B4-BE49-F238E27FC236}">
                <a16:creationId xmlns:a16="http://schemas.microsoft.com/office/drawing/2014/main" id="{0A06D08A-46DD-4F9E-388C-16357D979B92}"/>
              </a:ext>
            </a:extLst>
          </p:cNvPr>
          <p:cNvSpPr/>
          <p:nvPr/>
        </p:nvSpPr>
        <p:spPr>
          <a:xfrm>
            <a:off x="0" y="0"/>
            <a:ext cx="2463932" cy="1231966"/>
          </a:xfrm>
          <a:custGeom>
            <a:avLst/>
            <a:gdLst/>
            <a:ahLst/>
            <a:cxnLst/>
            <a:rect l="l" t="t" r="r" b="b"/>
            <a:pathLst>
              <a:path w="2463932" h="1231966">
                <a:moveTo>
                  <a:pt x="0" y="0"/>
                </a:moveTo>
                <a:lnTo>
                  <a:pt x="2463932" y="0"/>
                </a:lnTo>
                <a:lnTo>
                  <a:pt x="2463932" y="1231966"/>
                </a:lnTo>
                <a:lnTo>
                  <a:pt x="0" y="12319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343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98F5412-B316-8442-907B-B556B8F8EA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5B7C02B2-4ACA-203D-CDF9-6E62B40510F6}"/>
              </a:ext>
            </a:extLst>
          </p:cNvPr>
          <p:cNvSpPr/>
          <p:nvPr/>
        </p:nvSpPr>
        <p:spPr>
          <a:xfrm>
            <a:off x="758309" y="1131332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dirty="0">
                <a:solidFill>
                  <a:schemeClr val="bg1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Technology</a:t>
            </a: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 </a:t>
            </a:r>
            <a:r>
              <a:rPr lang="en-US" sz="4450" b="1" dirty="0">
                <a:solidFill>
                  <a:srgbClr val="4EC8CA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Stack</a:t>
            </a:r>
            <a:endParaRPr lang="en-US" sz="4450" dirty="0">
              <a:solidFill>
                <a:srgbClr val="4EC8CA"/>
              </a:solidFill>
            </a:endParaRPr>
          </a:p>
        </p:txBody>
      </p:sp>
      <p:sp>
        <p:nvSpPr>
          <p:cNvPr id="11" name="Shape 1">
            <a:extLst>
              <a:ext uri="{FF2B5EF4-FFF2-40B4-BE49-F238E27FC236}">
                <a16:creationId xmlns:a16="http://schemas.microsoft.com/office/drawing/2014/main" id="{4C68C066-D6B3-0E0A-B9A4-649556649A37}"/>
              </a:ext>
            </a:extLst>
          </p:cNvPr>
          <p:cNvSpPr/>
          <p:nvPr/>
        </p:nvSpPr>
        <p:spPr>
          <a:xfrm>
            <a:off x="758309" y="2168961"/>
            <a:ext cx="7627382" cy="5840719"/>
          </a:xfrm>
          <a:prstGeom prst="roundRect">
            <a:avLst>
              <a:gd name="adj" fmla="val 3956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12" name="Shape 2">
            <a:extLst>
              <a:ext uri="{FF2B5EF4-FFF2-40B4-BE49-F238E27FC236}">
                <a16:creationId xmlns:a16="http://schemas.microsoft.com/office/drawing/2014/main" id="{373C2038-FD19-D79D-C6A3-C6AF0AA558C7}"/>
              </a:ext>
            </a:extLst>
          </p:cNvPr>
          <p:cNvSpPr/>
          <p:nvPr/>
        </p:nvSpPr>
        <p:spPr>
          <a:xfrm>
            <a:off x="765929" y="2176582"/>
            <a:ext cx="7612142" cy="96845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3" name="Text 3">
            <a:extLst>
              <a:ext uri="{FF2B5EF4-FFF2-40B4-BE49-F238E27FC236}">
                <a16:creationId xmlns:a16="http://schemas.microsoft.com/office/drawing/2014/main" id="{B9F7DB3B-035F-FC36-206D-304E4E059C9C}"/>
              </a:ext>
            </a:extLst>
          </p:cNvPr>
          <p:cNvSpPr/>
          <p:nvPr/>
        </p:nvSpPr>
        <p:spPr>
          <a:xfrm>
            <a:off x="982504" y="2314099"/>
            <a:ext cx="336911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Python</a:t>
            </a:r>
            <a:endParaRPr lang="en-US" sz="1700" dirty="0"/>
          </a:p>
        </p:txBody>
      </p:sp>
      <p:sp>
        <p:nvSpPr>
          <p:cNvPr id="14" name="Text 4">
            <a:extLst>
              <a:ext uri="{FF2B5EF4-FFF2-40B4-BE49-F238E27FC236}">
                <a16:creationId xmlns:a16="http://schemas.microsoft.com/office/drawing/2014/main" id="{462EA665-3EF2-CA11-2E4E-36F85948CB7F}"/>
              </a:ext>
            </a:extLst>
          </p:cNvPr>
          <p:cNvSpPr/>
          <p:nvPr/>
        </p:nvSpPr>
        <p:spPr>
          <a:xfrm>
            <a:off x="4792385" y="2314099"/>
            <a:ext cx="336911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Backend development, AI, optimization algorithms.</a:t>
            </a:r>
            <a:endParaRPr lang="en-US" sz="1700" dirty="0"/>
          </a:p>
        </p:txBody>
      </p:sp>
      <p:sp>
        <p:nvSpPr>
          <p:cNvPr id="15" name="Text 6">
            <a:extLst>
              <a:ext uri="{FF2B5EF4-FFF2-40B4-BE49-F238E27FC236}">
                <a16:creationId xmlns:a16="http://schemas.microsoft.com/office/drawing/2014/main" id="{16928210-7041-047A-B7E8-2D1565672540}"/>
              </a:ext>
            </a:extLst>
          </p:cNvPr>
          <p:cNvSpPr/>
          <p:nvPr/>
        </p:nvSpPr>
        <p:spPr>
          <a:xfrm>
            <a:off x="982504" y="3282553"/>
            <a:ext cx="336911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Flutter</a:t>
            </a:r>
            <a:endParaRPr lang="en-US" sz="1700" dirty="0"/>
          </a:p>
        </p:txBody>
      </p:sp>
      <p:sp>
        <p:nvSpPr>
          <p:cNvPr id="16" name="Text 7">
            <a:extLst>
              <a:ext uri="{FF2B5EF4-FFF2-40B4-BE49-F238E27FC236}">
                <a16:creationId xmlns:a16="http://schemas.microsoft.com/office/drawing/2014/main" id="{443B95B2-8E34-D312-0E2C-3E094E9EC4C8}"/>
              </a:ext>
            </a:extLst>
          </p:cNvPr>
          <p:cNvSpPr/>
          <p:nvPr/>
        </p:nvSpPr>
        <p:spPr>
          <a:xfrm>
            <a:off x="4792385" y="3282553"/>
            <a:ext cx="3369112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Cross-platform mobile app development for a seamless user experience.</a:t>
            </a:r>
            <a:endParaRPr lang="en-US" sz="1700" dirty="0"/>
          </a:p>
        </p:txBody>
      </p:sp>
      <p:sp>
        <p:nvSpPr>
          <p:cNvPr id="17" name="Shape 8">
            <a:extLst>
              <a:ext uri="{FF2B5EF4-FFF2-40B4-BE49-F238E27FC236}">
                <a16:creationId xmlns:a16="http://schemas.microsoft.com/office/drawing/2014/main" id="{A134D0B6-A137-6B32-B99C-AD1075C99EEA}"/>
              </a:ext>
            </a:extLst>
          </p:cNvPr>
          <p:cNvSpPr/>
          <p:nvPr/>
        </p:nvSpPr>
        <p:spPr>
          <a:xfrm>
            <a:off x="765929" y="4460200"/>
            <a:ext cx="7612142" cy="131516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r>
              <a:rPr lang="en-IN" dirty="0"/>
              <a:t> </a:t>
            </a:r>
          </a:p>
        </p:txBody>
      </p:sp>
      <p:sp>
        <p:nvSpPr>
          <p:cNvPr id="18" name="Text 9">
            <a:extLst>
              <a:ext uri="{FF2B5EF4-FFF2-40B4-BE49-F238E27FC236}">
                <a16:creationId xmlns:a16="http://schemas.microsoft.com/office/drawing/2014/main" id="{55EF1E1B-8396-E697-8FF6-A6341D43666D}"/>
              </a:ext>
            </a:extLst>
          </p:cNvPr>
          <p:cNvSpPr/>
          <p:nvPr/>
        </p:nvSpPr>
        <p:spPr>
          <a:xfrm>
            <a:off x="982504" y="4597718"/>
            <a:ext cx="336911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Google Maps</a:t>
            </a:r>
            <a:endParaRPr lang="en-US" sz="1700" dirty="0"/>
          </a:p>
        </p:txBody>
      </p:sp>
      <p:sp>
        <p:nvSpPr>
          <p:cNvPr id="19" name="Text 10">
            <a:extLst>
              <a:ext uri="{FF2B5EF4-FFF2-40B4-BE49-F238E27FC236}">
                <a16:creationId xmlns:a16="http://schemas.microsoft.com/office/drawing/2014/main" id="{110B4BB2-4481-2F86-C9BE-0FB580746D4D}"/>
              </a:ext>
            </a:extLst>
          </p:cNvPr>
          <p:cNvSpPr/>
          <p:nvPr/>
        </p:nvSpPr>
        <p:spPr>
          <a:xfrm>
            <a:off x="4792385" y="4597718"/>
            <a:ext cx="3369112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Real-time navigation, shortest path routing, and accurate location tracking.</a:t>
            </a:r>
            <a:endParaRPr lang="en-US" sz="1700" dirty="0"/>
          </a:p>
        </p:txBody>
      </p:sp>
      <p:sp>
        <p:nvSpPr>
          <p:cNvPr id="20" name="Shape 11">
            <a:extLst>
              <a:ext uri="{FF2B5EF4-FFF2-40B4-BE49-F238E27FC236}">
                <a16:creationId xmlns:a16="http://schemas.microsoft.com/office/drawing/2014/main" id="{CD1B83AA-7259-1DD1-40A6-83DD29397F51}"/>
              </a:ext>
            </a:extLst>
          </p:cNvPr>
          <p:cNvSpPr/>
          <p:nvPr/>
        </p:nvSpPr>
        <p:spPr>
          <a:xfrm>
            <a:off x="758309" y="5811084"/>
            <a:ext cx="7612142" cy="131516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1" name="Text 12">
            <a:extLst>
              <a:ext uri="{FF2B5EF4-FFF2-40B4-BE49-F238E27FC236}">
                <a16:creationId xmlns:a16="http://schemas.microsoft.com/office/drawing/2014/main" id="{4D1712C8-F7E3-4F70-3953-F43E03066DFA}"/>
              </a:ext>
            </a:extLst>
          </p:cNvPr>
          <p:cNvSpPr/>
          <p:nvPr/>
        </p:nvSpPr>
        <p:spPr>
          <a:xfrm>
            <a:off x="982504" y="5912882"/>
            <a:ext cx="336911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MongoDB</a:t>
            </a:r>
            <a:endParaRPr lang="en-US" sz="1700" dirty="0"/>
          </a:p>
        </p:txBody>
      </p:sp>
      <p:sp>
        <p:nvSpPr>
          <p:cNvPr id="22" name="Text 13">
            <a:extLst>
              <a:ext uri="{FF2B5EF4-FFF2-40B4-BE49-F238E27FC236}">
                <a16:creationId xmlns:a16="http://schemas.microsoft.com/office/drawing/2014/main" id="{C5C3E6CA-9A05-EE08-4DD9-19D98C1CE9A1}"/>
              </a:ext>
            </a:extLst>
          </p:cNvPr>
          <p:cNvSpPr/>
          <p:nvPr/>
        </p:nvSpPr>
        <p:spPr>
          <a:xfrm>
            <a:off x="4792385" y="5912882"/>
            <a:ext cx="3369112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</a:rPr>
              <a:t>Helps to store data required for users as well as delivery partners.</a:t>
            </a:r>
            <a:endParaRPr lang="en-US" sz="1700" dirty="0"/>
          </a:p>
        </p:txBody>
      </p:sp>
      <p:sp>
        <p:nvSpPr>
          <p:cNvPr id="23" name="Shape 8">
            <a:extLst>
              <a:ext uri="{FF2B5EF4-FFF2-40B4-BE49-F238E27FC236}">
                <a16:creationId xmlns:a16="http://schemas.microsoft.com/office/drawing/2014/main" id="{34BCFD7D-74A5-80AF-C4D5-2D110E4729D9}"/>
              </a:ext>
            </a:extLst>
          </p:cNvPr>
          <p:cNvSpPr/>
          <p:nvPr/>
        </p:nvSpPr>
        <p:spPr>
          <a:xfrm>
            <a:off x="781169" y="7019437"/>
            <a:ext cx="7612142" cy="99024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r>
              <a:rPr lang="en-IN" dirty="0"/>
              <a:t> </a:t>
            </a:r>
          </a:p>
        </p:txBody>
      </p:sp>
      <p:sp>
        <p:nvSpPr>
          <p:cNvPr id="24" name="Text 9">
            <a:extLst>
              <a:ext uri="{FF2B5EF4-FFF2-40B4-BE49-F238E27FC236}">
                <a16:creationId xmlns:a16="http://schemas.microsoft.com/office/drawing/2014/main" id="{D340110C-52EC-C405-BC26-38518822B716}"/>
              </a:ext>
            </a:extLst>
          </p:cNvPr>
          <p:cNvSpPr/>
          <p:nvPr/>
        </p:nvSpPr>
        <p:spPr>
          <a:xfrm>
            <a:off x="965418" y="7098268"/>
            <a:ext cx="336911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Google API Language Translator</a:t>
            </a:r>
            <a:endParaRPr lang="en-US" sz="1700" dirty="0"/>
          </a:p>
        </p:txBody>
      </p:sp>
      <p:sp>
        <p:nvSpPr>
          <p:cNvPr id="25" name="Text 10">
            <a:extLst>
              <a:ext uri="{FF2B5EF4-FFF2-40B4-BE49-F238E27FC236}">
                <a16:creationId xmlns:a16="http://schemas.microsoft.com/office/drawing/2014/main" id="{7E0C5FE5-87C3-F248-B18A-E268B3A6EA0E}"/>
              </a:ext>
            </a:extLst>
          </p:cNvPr>
          <p:cNvSpPr/>
          <p:nvPr/>
        </p:nvSpPr>
        <p:spPr>
          <a:xfrm>
            <a:off x="4775299" y="7098268"/>
            <a:ext cx="3595152" cy="9114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</a:rPr>
              <a:t>Translates the screen into desired/multiple language. </a:t>
            </a:r>
            <a:endParaRPr lang="en-US" sz="1700" dirty="0"/>
          </a:p>
        </p:txBody>
      </p:sp>
      <p:pic>
        <p:nvPicPr>
          <p:cNvPr id="26" name="Picture 2" descr="Collection of HQ Python Logo PNG. | PlusPNG">
            <a:extLst>
              <a:ext uri="{FF2B5EF4-FFF2-40B4-BE49-F238E27FC236}">
                <a16:creationId xmlns:a16="http://schemas.microsoft.com/office/drawing/2014/main" id="{73F9B1B9-66D5-912A-EDB2-A09EEB5382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6907" y="1893061"/>
            <a:ext cx="1188785" cy="1188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4" descr="&quot;Flutter&quot; Icon - Download for free – Iconduck">
            <a:extLst>
              <a:ext uri="{FF2B5EF4-FFF2-40B4-BE49-F238E27FC236}">
                <a16:creationId xmlns:a16="http://schemas.microsoft.com/office/drawing/2014/main" id="{3ADA3B9A-5253-985E-8A10-3C24E8647D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0604" y="4346912"/>
            <a:ext cx="810176" cy="1004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0" descr="Google Maps PNG Transparent Images">
            <a:extLst>
              <a:ext uri="{FF2B5EF4-FFF2-40B4-BE49-F238E27FC236}">
                <a16:creationId xmlns:a16="http://schemas.microsoft.com/office/drawing/2014/main" id="{9BA8A4DB-CEDC-599A-DEE2-0AD4288F76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28513" y="3081846"/>
            <a:ext cx="1188785" cy="1188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12" descr="MongoDB Logo / Software / Logonoid.com">
            <a:extLst>
              <a:ext uri="{FF2B5EF4-FFF2-40B4-BE49-F238E27FC236}">
                <a16:creationId xmlns:a16="http://schemas.microsoft.com/office/drawing/2014/main" id="{94D832DD-FF69-678D-4A01-AE92C89F53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19767" y="5983129"/>
            <a:ext cx="2006278" cy="668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14">
            <a:extLst>
              <a:ext uri="{FF2B5EF4-FFF2-40B4-BE49-F238E27FC236}">
                <a16:creationId xmlns:a16="http://schemas.microsoft.com/office/drawing/2014/main" id="{CC88A8A9-20AD-17C9-CF70-4A4C1B16B1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4691" y="6875057"/>
            <a:ext cx="1279002" cy="1279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Freeform 24">
            <a:extLst>
              <a:ext uri="{FF2B5EF4-FFF2-40B4-BE49-F238E27FC236}">
                <a16:creationId xmlns:a16="http://schemas.microsoft.com/office/drawing/2014/main" id="{AEF0001B-2341-C411-2E82-A1FE3B1651DA}"/>
              </a:ext>
            </a:extLst>
          </p:cNvPr>
          <p:cNvSpPr/>
          <p:nvPr/>
        </p:nvSpPr>
        <p:spPr>
          <a:xfrm>
            <a:off x="0" y="0"/>
            <a:ext cx="2463932" cy="1231966"/>
          </a:xfrm>
          <a:custGeom>
            <a:avLst/>
            <a:gdLst/>
            <a:ahLst/>
            <a:cxnLst/>
            <a:rect l="l" t="t" r="r" b="b"/>
            <a:pathLst>
              <a:path w="2463932" h="1231966">
                <a:moveTo>
                  <a:pt x="0" y="0"/>
                </a:moveTo>
                <a:lnTo>
                  <a:pt x="2463932" y="0"/>
                </a:lnTo>
                <a:lnTo>
                  <a:pt x="2463932" y="1231966"/>
                </a:lnTo>
                <a:lnTo>
                  <a:pt x="0" y="123196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39410222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34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2463932" cy="1231966"/>
          </a:xfrm>
          <a:custGeom>
            <a:avLst/>
            <a:gdLst/>
            <a:ahLst/>
            <a:cxnLst/>
            <a:rect l="l" t="t" r="r" b="b"/>
            <a:pathLst>
              <a:path w="2463932" h="1231966">
                <a:moveTo>
                  <a:pt x="0" y="0"/>
                </a:moveTo>
                <a:lnTo>
                  <a:pt x="2463932" y="0"/>
                </a:lnTo>
                <a:lnTo>
                  <a:pt x="2463932" y="1231966"/>
                </a:lnTo>
                <a:lnTo>
                  <a:pt x="0" y="123196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pic>
        <p:nvPicPr>
          <p:cNvPr id="3" name="Picture 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t="10661" b="10661"/>
          <a:stretch>
            <a:fillRect/>
          </a:stretch>
        </p:blipFill>
        <p:spPr>
          <a:xfrm>
            <a:off x="6144264" y="1806496"/>
            <a:ext cx="5883670" cy="82296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3288612" y="430391"/>
            <a:ext cx="13970688" cy="1903112"/>
            <a:chOff x="0" y="0"/>
            <a:chExt cx="18627584" cy="2537483"/>
          </a:xfrm>
        </p:grpSpPr>
        <p:sp>
          <p:nvSpPr>
            <p:cNvPr id="5" name="TextBox 5"/>
            <p:cNvSpPr txBox="1"/>
            <p:nvPr/>
          </p:nvSpPr>
          <p:spPr>
            <a:xfrm>
              <a:off x="0" y="-142875"/>
              <a:ext cx="18627584" cy="16012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8640"/>
                </a:lnSpc>
              </a:pPr>
              <a:r>
                <a:rPr lang="en-US" sz="7200">
                  <a:solidFill>
                    <a:srgbClr val="FFFFFF"/>
                  </a:solidFill>
                  <a:latin typeface="Berry Bold "/>
                  <a:ea typeface="Berry Bold "/>
                  <a:cs typeface="Berry Bold "/>
                  <a:sym typeface="Berry Bold "/>
                </a:rPr>
                <a:t>Video Demonstration of EcoTrack 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1794533"/>
              <a:ext cx="18627584" cy="7429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  <a:spcBef>
                  <a:spcPct val="0"/>
                </a:spcBef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15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34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334594" y="3637211"/>
            <a:ext cx="3618811" cy="5195511"/>
          </a:xfrm>
          <a:custGeom>
            <a:avLst/>
            <a:gdLst/>
            <a:ahLst/>
            <a:cxnLst/>
            <a:rect l="l" t="t" r="r" b="b"/>
            <a:pathLst>
              <a:path w="3618811" h="5195511">
                <a:moveTo>
                  <a:pt x="0" y="0"/>
                </a:moveTo>
                <a:lnTo>
                  <a:pt x="3618812" y="0"/>
                </a:lnTo>
                <a:lnTo>
                  <a:pt x="3618812" y="5195511"/>
                </a:lnTo>
                <a:lnTo>
                  <a:pt x="0" y="519551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11686622" y="5954661"/>
            <a:ext cx="1957111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" name="Freeform 4"/>
          <p:cNvSpPr/>
          <p:nvPr/>
        </p:nvSpPr>
        <p:spPr>
          <a:xfrm>
            <a:off x="13992532" y="4690632"/>
            <a:ext cx="3792089" cy="2528059"/>
          </a:xfrm>
          <a:custGeom>
            <a:avLst/>
            <a:gdLst/>
            <a:ahLst/>
            <a:cxnLst/>
            <a:rect l="l" t="t" r="r" b="b"/>
            <a:pathLst>
              <a:path w="3792089" h="2528059">
                <a:moveTo>
                  <a:pt x="0" y="0"/>
                </a:moveTo>
                <a:lnTo>
                  <a:pt x="3792089" y="0"/>
                </a:lnTo>
                <a:lnTo>
                  <a:pt x="3792089" y="2528059"/>
                </a:lnTo>
                <a:lnTo>
                  <a:pt x="0" y="252805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790412" y="1028700"/>
            <a:ext cx="13970688" cy="2436512"/>
            <a:chOff x="0" y="0"/>
            <a:chExt cx="18627584" cy="3248683"/>
          </a:xfrm>
        </p:grpSpPr>
        <p:sp>
          <p:nvSpPr>
            <p:cNvPr id="6" name="TextBox 6"/>
            <p:cNvSpPr txBox="1"/>
            <p:nvPr/>
          </p:nvSpPr>
          <p:spPr>
            <a:xfrm>
              <a:off x="0" y="-142875"/>
              <a:ext cx="18627584" cy="16012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8640"/>
                </a:lnSpc>
              </a:pPr>
              <a:r>
                <a:rPr lang="en-US" sz="7200">
                  <a:solidFill>
                    <a:srgbClr val="FFFFFF"/>
                  </a:solidFill>
                  <a:latin typeface="Berry Bold "/>
                  <a:ea typeface="Berry Bold "/>
                  <a:cs typeface="Berry Bold "/>
                  <a:sym typeface="Berry Bold "/>
                </a:rPr>
                <a:t>Innovation Highlights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1870733"/>
              <a:ext cx="18627584" cy="13779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FFFFFF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Our Application is mainly targeting to reduce operation cost and conserve natural resources</a:t>
              </a:r>
            </a:p>
          </p:txBody>
        </p:sp>
      </p:grpSp>
      <p:sp>
        <p:nvSpPr>
          <p:cNvPr id="8" name="Freeform 8"/>
          <p:cNvSpPr/>
          <p:nvPr/>
        </p:nvSpPr>
        <p:spPr>
          <a:xfrm>
            <a:off x="0" y="0"/>
            <a:ext cx="2463932" cy="1231966"/>
          </a:xfrm>
          <a:custGeom>
            <a:avLst/>
            <a:gdLst/>
            <a:ahLst/>
            <a:cxnLst/>
            <a:rect l="l" t="t" r="r" b="b"/>
            <a:pathLst>
              <a:path w="2463932" h="1231966">
                <a:moveTo>
                  <a:pt x="0" y="0"/>
                </a:moveTo>
                <a:lnTo>
                  <a:pt x="2463932" y="0"/>
                </a:lnTo>
                <a:lnTo>
                  <a:pt x="2463932" y="1231966"/>
                </a:lnTo>
                <a:lnTo>
                  <a:pt x="0" y="123196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790412" y="3897978"/>
            <a:ext cx="6032936" cy="5832168"/>
            <a:chOff x="0" y="0"/>
            <a:chExt cx="8043914" cy="7776224"/>
          </a:xfrm>
        </p:grpSpPr>
        <p:sp>
          <p:nvSpPr>
            <p:cNvPr id="10" name="TextBox 10"/>
            <p:cNvSpPr txBox="1"/>
            <p:nvPr/>
          </p:nvSpPr>
          <p:spPr>
            <a:xfrm>
              <a:off x="0" y="-95250"/>
              <a:ext cx="8043914" cy="18910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302"/>
                </a:lnSpc>
              </a:pPr>
              <a:r>
                <a:rPr lang="en-US" sz="4418" spc="-44">
                  <a:solidFill>
                    <a:srgbClr val="FFFFFF"/>
                  </a:solidFill>
                  <a:latin typeface="Berry Bold "/>
                  <a:ea typeface="Berry Bold "/>
                  <a:cs typeface="Berry Bold "/>
                  <a:sym typeface="Berry Bold "/>
                </a:rPr>
                <a:t>1)Paperless Logistics with QR Code Integration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2494819"/>
              <a:ext cx="8043914" cy="52814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536"/>
                </a:lnSpc>
              </a:pPr>
              <a:r>
                <a:rPr lang="en-US" sz="3240">
                  <a:solidFill>
                    <a:srgbClr val="FFFFFF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Transition from traditional paper invoices to dynamic QR codes that provide real-time access to product information, logistics details, and warranty without paper waste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34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/>
          <a:stretch>
            <a:fillRect/>
          </a:stretch>
        </p:blipFill>
        <p:spPr>
          <a:xfrm>
            <a:off x="12606375" y="299047"/>
            <a:ext cx="5341048" cy="2995576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790412" y="1028700"/>
            <a:ext cx="11480949" cy="2436512"/>
            <a:chOff x="0" y="0"/>
            <a:chExt cx="15307933" cy="3248683"/>
          </a:xfrm>
        </p:grpSpPr>
        <p:sp>
          <p:nvSpPr>
            <p:cNvPr id="4" name="TextBox 4"/>
            <p:cNvSpPr txBox="1"/>
            <p:nvPr/>
          </p:nvSpPr>
          <p:spPr>
            <a:xfrm>
              <a:off x="0" y="-142875"/>
              <a:ext cx="15307933" cy="16012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8640"/>
                </a:lnSpc>
              </a:pPr>
              <a:r>
                <a:rPr lang="en-US" sz="7200">
                  <a:solidFill>
                    <a:srgbClr val="FFFFFF"/>
                  </a:solidFill>
                  <a:latin typeface="Berry Bold "/>
                  <a:ea typeface="Berry Bold "/>
                  <a:cs typeface="Berry Bold "/>
                  <a:sym typeface="Berry Bold "/>
                </a:rPr>
                <a:t>Innovation Highlights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870733"/>
              <a:ext cx="15307933" cy="13779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FFFFFF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Our Application is mainly targeting to reduce operation cost and conserve natural resources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421703" y="4289482"/>
            <a:ext cx="5680219" cy="3858179"/>
            <a:chOff x="0" y="0"/>
            <a:chExt cx="7573625" cy="5144239"/>
          </a:xfrm>
        </p:grpSpPr>
        <p:sp>
          <p:nvSpPr>
            <p:cNvPr id="7" name="TextBox 7"/>
            <p:cNvSpPr txBox="1"/>
            <p:nvPr/>
          </p:nvSpPr>
          <p:spPr>
            <a:xfrm>
              <a:off x="0" y="-76200"/>
              <a:ext cx="7573625" cy="17670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992"/>
                </a:lnSpc>
              </a:pPr>
              <a:r>
                <a:rPr lang="en-US" sz="4160" spc="-41">
                  <a:solidFill>
                    <a:srgbClr val="FFFFFF"/>
                  </a:solidFill>
                  <a:latin typeface="Berry Bold "/>
                  <a:ea typeface="Berry Bold "/>
                  <a:cs typeface="Berry Bold "/>
                  <a:sym typeface="Berry Bold "/>
                </a:rPr>
                <a:t>2)Reusable Packaging Return System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2345618"/>
              <a:ext cx="7573625" cy="27986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271"/>
                </a:lnSpc>
              </a:pPr>
              <a:r>
                <a:rPr lang="en-US" sz="3051">
                  <a:solidFill>
                    <a:srgbClr val="FFFFFF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A closed-loop packaging system where customers can return packaging materials during their next delivery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6573440" y="4168676"/>
            <a:ext cx="6032936" cy="4689168"/>
            <a:chOff x="0" y="0"/>
            <a:chExt cx="8043914" cy="6252224"/>
          </a:xfrm>
        </p:grpSpPr>
        <p:sp>
          <p:nvSpPr>
            <p:cNvPr id="10" name="TextBox 10"/>
            <p:cNvSpPr txBox="1"/>
            <p:nvPr/>
          </p:nvSpPr>
          <p:spPr>
            <a:xfrm>
              <a:off x="0" y="-95250"/>
              <a:ext cx="8043914" cy="18910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302"/>
                </a:lnSpc>
              </a:pPr>
              <a:r>
                <a:rPr lang="en-US" sz="4418" spc="-44">
                  <a:solidFill>
                    <a:srgbClr val="FFFFFF"/>
                  </a:solidFill>
                  <a:latin typeface="Berry Bold "/>
                  <a:ea typeface="Berry Bold "/>
                  <a:cs typeface="Berry Bold "/>
                  <a:sym typeface="Berry Bold "/>
                </a:rPr>
                <a:t>3)AR-Driven Virtual Try-On Experience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2494819"/>
              <a:ext cx="8043914" cy="37574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536"/>
                </a:lnSpc>
              </a:pPr>
              <a:r>
                <a:rPr lang="en-US" sz="3240">
                  <a:solidFill>
                    <a:srgbClr val="FFFFFF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It decreases product return rates, and minimizes carbon emissions from reverse logistics due to reduced returns.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3082625" y="3975263"/>
            <a:ext cx="4991032" cy="5832168"/>
            <a:chOff x="0" y="0"/>
            <a:chExt cx="6654709" cy="7776224"/>
          </a:xfrm>
        </p:grpSpPr>
        <p:sp>
          <p:nvSpPr>
            <p:cNvPr id="13" name="TextBox 13"/>
            <p:cNvSpPr txBox="1"/>
            <p:nvPr/>
          </p:nvSpPr>
          <p:spPr>
            <a:xfrm>
              <a:off x="0" y="-95250"/>
              <a:ext cx="6654709" cy="18910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302"/>
                </a:lnSpc>
              </a:pPr>
              <a:r>
                <a:rPr lang="en-US" sz="4418" spc="-44">
                  <a:solidFill>
                    <a:srgbClr val="FFFFFF"/>
                  </a:solidFill>
                  <a:latin typeface="Berry Bold "/>
                  <a:ea typeface="Berry Bold "/>
                  <a:cs typeface="Berry Bold "/>
                  <a:sym typeface="Berry Bold "/>
                </a:rPr>
                <a:t>4)Locate Easily by Pinning location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2494819"/>
              <a:ext cx="6654709" cy="52814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536"/>
                </a:lnSpc>
              </a:pPr>
              <a:r>
                <a:rPr lang="en-US" sz="3240">
                  <a:solidFill>
                    <a:srgbClr val="FFFFFF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 Use AI and Machine Learning algorithms to optimize delivery routes, reduce fuel consumption, and minimize carbon emissions.</a:t>
              </a:r>
            </a:p>
          </p:txBody>
        </p:sp>
      </p:grpSp>
      <p:sp>
        <p:nvSpPr>
          <p:cNvPr id="15" name="Freeform 15"/>
          <p:cNvSpPr/>
          <p:nvPr/>
        </p:nvSpPr>
        <p:spPr>
          <a:xfrm>
            <a:off x="0" y="0"/>
            <a:ext cx="2463932" cy="1231966"/>
          </a:xfrm>
          <a:custGeom>
            <a:avLst/>
            <a:gdLst/>
            <a:ahLst/>
            <a:cxnLst/>
            <a:rect l="l" t="t" r="r" b="b"/>
            <a:pathLst>
              <a:path w="2463932" h="1231966">
                <a:moveTo>
                  <a:pt x="0" y="0"/>
                </a:moveTo>
                <a:lnTo>
                  <a:pt x="2463932" y="0"/>
                </a:lnTo>
                <a:lnTo>
                  <a:pt x="2463932" y="1231966"/>
                </a:lnTo>
                <a:lnTo>
                  <a:pt x="0" y="123196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video>
              <p:cMediaNode vol="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783</Words>
  <Application>Microsoft Office PowerPoint</Application>
  <PresentationFormat>Custom</PresentationFormat>
  <Paragraphs>108</Paragraphs>
  <Slides>14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5" baseType="lpstr">
      <vt:lpstr>Montserrat Bold</vt:lpstr>
      <vt:lpstr>Montserrat Medium</vt:lpstr>
      <vt:lpstr>Barlow Bold</vt:lpstr>
      <vt:lpstr>Berry Bold </vt:lpstr>
      <vt:lpstr>Canva Sans Bold</vt:lpstr>
      <vt:lpstr>Montserrat Semi-Bold</vt:lpstr>
      <vt:lpstr>Calibri</vt:lpstr>
      <vt:lpstr>Arial</vt:lpstr>
      <vt:lpstr>Montserrat Light</vt:lpstr>
      <vt:lpstr>Montserrat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EcoTrack - Application</dc:title>
  <cp:lastModifiedBy>Samarth Shendre</cp:lastModifiedBy>
  <cp:revision>5</cp:revision>
  <dcterms:created xsi:type="dcterms:W3CDTF">2006-08-16T00:00:00Z</dcterms:created>
  <dcterms:modified xsi:type="dcterms:W3CDTF">2024-11-14T16:19:01Z</dcterms:modified>
  <dc:identifier>DAGWcBYcFbs</dc:identifier>
</cp:coreProperties>
</file>